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s>

</file>

<file path=ppt/media/image1.png>
</file>

<file path=ppt/media/image1.tif>
</file>

<file path=ppt/media/image2.png>
</file>

<file path=ppt/media/image2.tif>
</file>

<file path=ppt/media/image3.png>
</file>

<file path=ppt/media/image3.tif>
</file>

<file path=ppt/media/image4.png>
</file>

<file path=ppt/media/image4.tif>
</file>

<file path=ppt/media/image5.png>
</file>

<file path=ppt/media/image5.tif>
</file>

<file path=ppt/media/image6.png>
</file>

<file path=ppt/media/image6.tif>
</file>

<file path=ppt/media/image7.png>
</file>

<file path=ppt/media/image7.tif>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ítulo e Subtítulo">
    <p:spTree>
      <p:nvGrpSpPr>
        <p:cNvPr id="1" name=""/>
        <p:cNvGrpSpPr/>
        <p:nvPr/>
      </p:nvGrpSpPr>
      <p:grpSpPr>
        <a:xfrm>
          <a:off x="0" y="0"/>
          <a:ext cx="0" cy="0"/>
          <a:chOff x="0" y="0"/>
          <a:chExt cx="0" cy="0"/>
        </a:xfrm>
      </p:grpSpPr>
      <p:sp>
        <p:nvSpPr>
          <p:cNvPr id="11" name="Texto do Título"/>
          <p:cNvSpPr txBox="1"/>
          <p:nvPr>
            <p:ph type="title"/>
          </p:nvPr>
        </p:nvSpPr>
        <p:spPr>
          <a:xfrm>
            <a:off x="4833937" y="2303859"/>
            <a:ext cx="14716126" cy="4643438"/>
          </a:xfrm>
          <a:prstGeom prst="rect">
            <a:avLst/>
          </a:prstGeom>
        </p:spPr>
        <p:txBody>
          <a:bodyPr anchor="b"/>
          <a:lstStyle/>
          <a:p>
            <a:pPr/>
            <a:r>
              <a:t>Texto do Título</a:t>
            </a:r>
          </a:p>
        </p:txBody>
      </p:sp>
      <p:sp>
        <p:nvSpPr>
          <p:cNvPr id="12" name="Nível de Corpo Um…"/>
          <p:cNvSpPr txBox="1"/>
          <p:nvPr>
            <p:ph type="body" sz="quarter" idx="1"/>
          </p:nvPr>
        </p:nvSpPr>
        <p:spPr>
          <a:xfrm>
            <a:off x="4833937" y="7090171"/>
            <a:ext cx="14716126" cy="1589486"/>
          </a:xfrm>
          <a:prstGeom prst="rect">
            <a:avLst/>
          </a:prstGeom>
        </p:spPr>
        <p:txBody>
          <a:bodyPr anchor="t"/>
          <a:lstStyle>
            <a:lvl1pPr marL="0" indent="0" algn="ctr">
              <a:spcBef>
                <a:spcPts val="0"/>
              </a:spcBef>
              <a:buSzTx/>
              <a:buNone/>
              <a:defRPr sz="5200"/>
            </a:lvl1pPr>
            <a:lvl2pPr marL="0" indent="0" algn="ctr">
              <a:spcBef>
                <a:spcPts val="0"/>
              </a:spcBef>
              <a:buSzTx/>
              <a:buNone/>
              <a:defRPr sz="5200"/>
            </a:lvl2pPr>
            <a:lvl3pPr marL="0" indent="0" algn="ctr">
              <a:spcBef>
                <a:spcPts val="0"/>
              </a:spcBef>
              <a:buSzTx/>
              <a:buNone/>
              <a:defRPr sz="5200"/>
            </a:lvl3pPr>
            <a:lvl4pPr marL="0" indent="0" algn="ctr">
              <a:spcBef>
                <a:spcPts val="0"/>
              </a:spcBef>
              <a:buSzTx/>
              <a:buNone/>
              <a:defRPr sz="5200"/>
            </a:lvl4pPr>
            <a:lvl5pPr marL="0" indent="0" algn="ctr">
              <a:spcBef>
                <a:spcPts val="0"/>
              </a:spcBef>
              <a:buSzTx/>
              <a:buNone/>
              <a:defRPr sz="5200"/>
            </a:lvl5pPr>
          </a:lstStyle>
          <a:p>
            <a:pPr/>
            <a:r>
              <a:t>Nível de Corpo Um</a:t>
            </a:r>
          </a:p>
          <a:p>
            <a:pPr lvl="1"/>
            <a:r>
              <a:t>Nível de Corpo Dois</a:t>
            </a:r>
          </a:p>
          <a:p>
            <a:pPr lvl="2"/>
            <a:r>
              <a:t>Nível de Corpo Três</a:t>
            </a:r>
          </a:p>
          <a:p>
            <a:pPr lvl="3"/>
            <a:r>
              <a:t>Nível de Corpo Quatro</a:t>
            </a:r>
          </a:p>
          <a:p>
            <a:pPr lvl="4"/>
            <a:r>
              <a:t>Nível de Corpo Cinco</a:t>
            </a:r>
          </a:p>
        </p:txBody>
      </p:sp>
      <p:sp>
        <p:nvSpPr>
          <p:cNvPr id="13" name="Número do Slide"/>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itação">
    <p:spTree>
      <p:nvGrpSpPr>
        <p:cNvPr id="1" name=""/>
        <p:cNvGrpSpPr/>
        <p:nvPr/>
      </p:nvGrpSpPr>
      <p:grpSpPr>
        <a:xfrm>
          <a:off x="0" y="0"/>
          <a:ext cx="0" cy="0"/>
          <a:chOff x="0" y="0"/>
          <a:chExt cx="0" cy="0"/>
        </a:xfrm>
      </p:grpSpPr>
      <p:sp>
        <p:nvSpPr>
          <p:cNvPr id="93" name="–Jaime Silveira"/>
          <p:cNvSpPr txBox="1"/>
          <p:nvPr>
            <p:ph type="body" sz="quarter" idx="13"/>
          </p:nvPr>
        </p:nvSpPr>
        <p:spPr>
          <a:xfrm>
            <a:off x="4833937" y="8947546"/>
            <a:ext cx="14716126" cy="647701"/>
          </a:xfrm>
          <a:prstGeom prst="rect">
            <a:avLst/>
          </a:prstGeom>
        </p:spPr>
        <p:txBody>
          <a:bodyPr anchor="t">
            <a:spAutoFit/>
          </a:bodyPr>
          <a:lstStyle>
            <a:lvl1pPr marL="0" indent="0" algn="ctr">
              <a:spcBef>
                <a:spcPts val="0"/>
              </a:spcBef>
              <a:buSzTx/>
              <a:buNone/>
              <a:defRPr i="1" sz="3200"/>
            </a:lvl1pPr>
          </a:lstStyle>
          <a:p>
            <a:pPr/>
            <a:r>
              <a:t>–Jaime Silveira</a:t>
            </a:r>
          </a:p>
        </p:txBody>
      </p:sp>
      <p:sp>
        <p:nvSpPr>
          <p:cNvPr id="94" name="“Digite uma citação aqui.”"/>
          <p:cNvSpPr txBox="1"/>
          <p:nvPr>
            <p:ph type="body" sz="quarter" idx="14"/>
          </p:nvPr>
        </p:nvSpPr>
        <p:spPr>
          <a:xfrm>
            <a:off x="4833937" y="5997575"/>
            <a:ext cx="14716126" cy="863601"/>
          </a:xfrm>
          <a:prstGeom prst="rect">
            <a:avLst/>
          </a:prstGeom>
        </p:spPr>
        <p:txBody>
          <a:bodyPr>
            <a:spAutoFit/>
          </a:bodyPr>
          <a:lstStyle>
            <a:lvl1pPr marL="0" indent="0" algn="ctr">
              <a:spcBef>
                <a:spcPts val="0"/>
              </a:spcBef>
              <a:buSzTx/>
              <a:buNone/>
              <a:defRPr sz="4600">
                <a:latin typeface="+mn-lt"/>
                <a:ea typeface="+mn-ea"/>
                <a:cs typeface="+mn-cs"/>
                <a:sym typeface="Helvetica Neue Medium"/>
              </a:defRPr>
            </a:lvl1pPr>
          </a:lstStyle>
          <a:p>
            <a:pPr/>
            <a:r>
              <a:t>“Digite uma citação aqui.” </a:t>
            </a:r>
          </a:p>
        </p:txBody>
      </p:sp>
      <p:sp>
        <p:nvSpPr>
          <p:cNvPr id="95" name="Número do Slid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p:spTree>
      <p:nvGrpSpPr>
        <p:cNvPr id="1" name=""/>
        <p:cNvGrpSpPr/>
        <p:nvPr/>
      </p:nvGrpSpPr>
      <p:grpSpPr>
        <a:xfrm>
          <a:off x="0" y="0"/>
          <a:ext cx="0" cy="0"/>
          <a:chOff x="0" y="0"/>
          <a:chExt cx="0" cy="0"/>
        </a:xfrm>
      </p:grpSpPr>
      <p:sp>
        <p:nvSpPr>
          <p:cNvPr id="102" name="Imagem"/>
          <p:cNvSpPr/>
          <p:nvPr>
            <p:ph type="pic" idx="13"/>
          </p:nvPr>
        </p:nvSpPr>
        <p:spPr>
          <a:xfrm>
            <a:off x="3047999" y="0"/>
            <a:ext cx="18288001" cy="13716000"/>
          </a:xfrm>
          <a:prstGeom prst="rect">
            <a:avLst/>
          </a:prstGeom>
        </p:spPr>
        <p:txBody>
          <a:bodyPr lIns="91439" tIns="45719" rIns="91439" bIns="45719" anchor="t">
            <a:noAutofit/>
          </a:bodyPr>
          <a:lstStyle/>
          <a:p>
            <a:pPr/>
          </a:p>
        </p:txBody>
      </p:sp>
      <p:sp>
        <p:nvSpPr>
          <p:cNvPr id="103" name="Número do Slid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Em Branco">
    <p:spTree>
      <p:nvGrpSpPr>
        <p:cNvPr id="1" name=""/>
        <p:cNvGrpSpPr/>
        <p:nvPr/>
      </p:nvGrpSpPr>
      <p:grpSpPr>
        <a:xfrm>
          <a:off x="0" y="0"/>
          <a:ext cx="0" cy="0"/>
          <a:chOff x="0" y="0"/>
          <a:chExt cx="0" cy="0"/>
        </a:xfrm>
      </p:grpSpPr>
      <p:sp>
        <p:nvSpPr>
          <p:cNvPr id="110" name="Número do Slid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Horizontal">
    <p:spTree>
      <p:nvGrpSpPr>
        <p:cNvPr id="1" name=""/>
        <p:cNvGrpSpPr/>
        <p:nvPr/>
      </p:nvGrpSpPr>
      <p:grpSpPr>
        <a:xfrm>
          <a:off x="0" y="0"/>
          <a:ext cx="0" cy="0"/>
          <a:chOff x="0" y="0"/>
          <a:chExt cx="0" cy="0"/>
        </a:xfrm>
      </p:grpSpPr>
      <p:sp>
        <p:nvSpPr>
          <p:cNvPr id="20" name="Imagem"/>
          <p:cNvSpPr/>
          <p:nvPr>
            <p:ph type="pic" sz="half" idx="13"/>
          </p:nvPr>
        </p:nvSpPr>
        <p:spPr>
          <a:xfrm>
            <a:off x="5334000" y="946546"/>
            <a:ext cx="13716001" cy="8304611"/>
          </a:xfrm>
          <a:prstGeom prst="rect">
            <a:avLst/>
          </a:prstGeom>
        </p:spPr>
        <p:txBody>
          <a:bodyPr lIns="91439" tIns="45719" rIns="91439" bIns="45719" anchor="t">
            <a:noAutofit/>
          </a:bodyPr>
          <a:lstStyle/>
          <a:p>
            <a:pPr/>
          </a:p>
        </p:txBody>
      </p:sp>
      <p:sp>
        <p:nvSpPr>
          <p:cNvPr id="21" name="Texto do Título"/>
          <p:cNvSpPr txBox="1"/>
          <p:nvPr>
            <p:ph type="title"/>
          </p:nvPr>
        </p:nvSpPr>
        <p:spPr>
          <a:xfrm>
            <a:off x="4833937" y="9447609"/>
            <a:ext cx="14716126" cy="2000251"/>
          </a:xfrm>
          <a:prstGeom prst="rect">
            <a:avLst/>
          </a:prstGeom>
        </p:spPr>
        <p:txBody>
          <a:bodyPr anchor="b"/>
          <a:lstStyle/>
          <a:p>
            <a:pPr/>
            <a:r>
              <a:t>Texto do Título</a:t>
            </a:r>
          </a:p>
        </p:txBody>
      </p:sp>
      <p:sp>
        <p:nvSpPr>
          <p:cNvPr id="22" name="Nível de Corpo Um…"/>
          <p:cNvSpPr txBox="1"/>
          <p:nvPr>
            <p:ph type="body" sz="quarter" idx="1"/>
          </p:nvPr>
        </p:nvSpPr>
        <p:spPr>
          <a:xfrm>
            <a:off x="4833937" y="11465718"/>
            <a:ext cx="14716126" cy="1589486"/>
          </a:xfrm>
          <a:prstGeom prst="rect">
            <a:avLst/>
          </a:prstGeom>
        </p:spPr>
        <p:txBody>
          <a:bodyPr anchor="t"/>
          <a:lstStyle>
            <a:lvl1pPr marL="0" indent="0" algn="ctr">
              <a:spcBef>
                <a:spcPts val="0"/>
              </a:spcBef>
              <a:buSzTx/>
              <a:buNone/>
              <a:defRPr sz="5200"/>
            </a:lvl1pPr>
            <a:lvl2pPr marL="0" indent="0" algn="ctr">
              <a:spcBef>
                <a:spcPts val="0"/>
              </a:spcBef>
              <a:buSzTx/>
              <a:buNone/>
              <a:defRPr sz="5200"/>
            </a:lvl2pPr>
            <a:lvl3pPr marL="0" indent="0" algn="ctr">
              <a:spcBef>
                <a:spcPts val="0"/>
              </a:spcBef>
              <a:buSzTx/>
              <a:buNone/>
              <a:defRPr sz="5200"/>
            </a:lvl3pPr>
            <a:lvl4pPr marL="0" indent="0" algn="ctr">
              <a:spcBef>
                <a:spcPts val="0"/>
              </a:spcBef>
              <a:buSzTx/>
              <a:buNone/>
              <a:defRPr sz="5200"/>
            </a:lvl4pPr>
            <a:lvl5pPr marL="0" indent="0" algn="ctr">
              <a:spcBef>
                <a:spcPts val="0"/>
              </a:spcBef>
              <a:buSzTx/>
              <a:buNone/>
              <a:defRPr sz="5200"/>
            </a:lvl5pPr>
          </a:lstStyle>
          <a:p>
            <a:pPr/>
            <a:r>
              <a:t>Nível de Corpo Um</a:t>
            </a:r>
          </a:p>
          <a:p>
            <a:pPr lvl="1"/>
            <a:r>
              <a:t>Nível de Corpo Dois</a:t>
            </a:r>
          </a:p>
          <a:p>
            <a:pPr lvl="2"/>
            <a:r>
              <a:t>Nível de Corpo Três</a:t>
            </a:r>
          </a:p>
          <a:p>
            <a:pPr lvl="3"/>
            <a:r>
              <a:t>Nível de Corpo Quatro</a:t>
            </a:r>
          </a:p>
          <a:p>
            <a:pPr lvl="4"/>
            <a:r>
              <a:t>Nível de Corpo Cinco</a:t>
            </a:r>
          </a:p>
        </p:txBody>
      </p:sp>
      <p:sp>
        <p:nvSpPr>
          <p:cNvPr id="23" name="Número do Slid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 Centro">
    <p:spTree>
      <p:nvGrpSpPr>
        <p:cNvPr id="1" name=""/>
        <p:cNvGrpSpPr/>
        <p:nvPr/>
      </p:nvGrpSpPr>
      <p:grpSpPr>
        <a:xfrm>
          <a:off x="0" y="0"/>
          <a:ext cx="0" cy="0"/>
          <a:chOff x="0" y="0"/>
          <a:chExt cx="0" cy="0"/>
        </a:xfrm>
      </p:grpSpPr>
      <p:sp>
        <p:nvSpPr>
          <p:cNvPr id="30" name="Texto do Título"/>
          <p:cNvSpPr txBox="1"/>
          <p:nvPr>
            <p:ph type="title"/>
          </p:nvPr>
        </p:nvSpPr>
        <p:spPr>
          <a:xfrm>
            <a:off x="4833937" y="4536281"/>
            <a:ext cx="14716126" cy="4643438"/>
          </a:xfrm>
          <a:prstGeom prst="rect">
            <a:avLst/>
          </a:prstGeom>
        </p:spPr>
        <p:txBody>
          <a:bodyPr/>
          <a:lstStyle/>
          <a:p>
            <a:pPr/>
            <a:r>
              <a:t>Texto do Título</a:t>
            </a:r>
          </a:p>
        </p:txBody>
      </p:sp>
      <p:sp>
        <p:nvSpPr>
          <p:cNvPr id="31" name="Número do Slid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Foto - Vertical">
    <p:spTree>
      <p:nvGrpSpPr>
        <p:cNvPr id="1" name=""/>
        <p:cNvGrpSpPr/>
        <p:nvPr/>
      </p:nvGrpSpPr>
      <p:grpSpPr>
        <a:xfrm>
          <a:off x="0" y="0"/>
          <a:ext cx="0" cy="0"/>
          <a:chOff x="0" y="0"/>
          <a:chExt cx="0" cy="0"/>
        </a:xfrm>
      </p:grpSpPr>
      <p:sp>
        <p:nvSpPr>
          <p:cNvPr id="38" name="Imagem"/>
          <p:cNvSpPr/>
          <p:nvPr>
            <p:ph type="pic" sz="half" idx="13"/>
          </p:nvPr>
        </p:nvSpPr>
        <p:spPr>
          <a:xfrm>
            <a:off x="12495609" y="892968"/>
            <a:ext cx="7500938" cy="11555017"/>
          </a:xfrm>
          <a:prstGeom prst="rect">
            <a:avLst/>
          </a:prstGeom>
        </p:spPr>
        <p:txBody>
          <a:bodyPr lIns="91439" tIns="45719" rIns="91439" bIns="45719" anchor="t">
            <a:noAutofit/>
          </a:bodyPr>
          <a:lstStyle/>
          <a:p>
            <a:pPr/>
          </a:p>
        </p:txBody>
      </p:sp>
      <p:sp>
        <p:nvSpPr>
          <p:cNvPr id="39" name="Texto do Título"/>
          <p:cNvSpPr txBox="1"/>
          <p:nvPr>
            <p:ph type="title"/>
          </p:nvPr>
        </p:nvSpPr>
        <p:spPr>
          <a:xfrm>
            <a:off x="4387453" y="892968"/>
            <a:ext cx="7500938" cy="5607845"/>
          </a:xfrm>
          <a:prstGeom prst="rect">
            <a:avLst/>
          </a:prstGeom>
        </p:spPr>
        <p:txBody>
          <a:bodyPr anchor="b"/>
          <a:lstStyle>
            <a:lvl1pPr>
              <a:defRPr sz="8400"/>
            </a:lvl1pPr>
          </a:lstStyle>
          <a:p>
            <a:pPr/>
            <a:r>
              <a:t>Texto do Título</a:t>
            </a:r>
          </a:p>
        </p:txBody>
      </p:sp>
      <p:sp>
        <p:nvSpPr>
          <p:cNvPr id="40" name="Nível de Corpo Um…"/>
          <p:cNvSpPr txBox="1"/>
          <p:nvPr>
            <p:ph type="body" sz="quarter" idx="1"/>
          </p:nvPr>
        </p:nvSpPr>
        <p:spPr>
          <a:xfrm>
            <a:off x="4387453" y="6643687"/>
            <a:ext cx="7500938" cy="5786438"/>
          </a:xfrm>
          <a:prstGeom prst="rect">
            <a:avLst/>
          </a:prstGeom>
        </p:spPr>
        <p:txBody>
          <a:bodyPr anchor="t"/>
          <a:lstStyle>
            <a:lvl1pPr marL="0" indent="0" algn="ctr">
              <a:spcBef>
                <a:spcPts val="0"/>
              </a:spcBef>
              <a:buSzTx/>
              <a:buNone/>
              <a:defRPr sz="5200"/>
            </a:lvl1pPr>
            <a:lvl2pPr marL="0" indent="0" algn="ctr">
              <a:spcBef>
                <a:spcPts val="0"/>
              </a:spcBef>
              <a:buSzTx/>
              <a:buNone/>
              <a:defRPr sz="5200"/>
            </a:lvl2pPr>
            <a:lvl3pPr marL="0" indent="0" algn="ctr">
              <a:spcBef>
                <a:spcPts val="0"/>
              </a:spcBef>
              <a:buSzTx/>
              <a:buNone/>
              <a:defRPr sz="5200"/>
            </a:lvl3pPr>
            <a:lvl4pPr marL="0" indent="0" algn="ctr">
              <a:spcBef>
                <a:spcPts val="0"/>
              </a:spcBef>
              <a:buSzTx/>
              <a:buNone/>
              <a:defRPr sz="5200"/>
            </a:lvl4pPr>
            <a:lvl5pPr marL="0" indent="0" algn="ctr">
              <a:spcBef>
                <a:spcPts val="0"/>
              </a:spcBef>
              <a:buSzTx/>
              <a:buNone/>
              <a:defRPr sz="5200"/>
            </a:lvl5pPr>
          </a:lstStyle>
          <a:p>
            <a:pPr/>
            <a:r>
              <a:t>Nível de Corpo Um</a:t>
            </a:r>
          </a:p>
          <a:p>
            <a:pPr lvl="1"/>
            <a:r>
              <a:t>Nível de Corpo Dois</a:t>
            </a:r>
          </a:p>
          <a:p>
            <a:pPr lvl="2"/>
            <a:r>
              <a:t>Nível de Corpo Três</a:t>
            </a:r>
          </a:p>
          <a:p>
            <a:pPr lvl="3"/>
            <a:r>
              <a:t>Nível de Corpo Quatro</a:t>
            </a:r>
          </a:p>
          <a:p>
            <a:pPr lvl="4"/>
            <a:r>
              <a:t>Nível de Corpo Cinco</a:t>
            </a:r>
          </a:p>
        </p:txBody>
      </p:sp>
      <p:sp>
        <p:nvSpPr>
          <p:cNvPr id="41" name="Número do Slid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 Superior">
    <p:spTree>
      <p:nvGrpSpPr>
        <p:cNvPr id="1" name=""/>
        <p:cNvGrpSpPr/>
        <p:nvPr/>
      </p:nvGrpSpPr>
      <p:grpSpPr>
        <a:xfrm>
          <a:off x="0" y="0"/>
          <a:ext cx="0" cy="0"/>
          <a:chOff x="0" y="0"/>
          <a:chExt cx="0" cy="0"/>
        </a:xfrm>
      </p:grpSpPr>
      <p:sp>
        <p:nvSpPr>
          <p:cNvPr id="48" name="Texto do Título"/>
          <p:cNvSpPr txBox="1"/>
          <p:nvPr>
            <p:ph type="title"/>
          </p:nvPr>
        </p:nvSpPr>
        <p:spPr>
          <a:prstGeom prst="rect">
            <a:avLst/>
          </a:prstGeom>
        </p:spPr>
        <p:txBody>
          <a:bodyPr/>
          <a:lstStyle/>
          <a:p>
            <a:pPr/>
            <a:r>
              <a:t>Texto do Título</a:t>
            </a:r>
          </a:p>
        </p:txBody>
      </p:sp>
      <p:sp>
        <p:nvSpPr>
          <p:cNvPr id="49" name="Número do Slid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e Marcadores">
    <p:spTree>
      <p:nvGrpSpPr>
        <p:cNvPr id="1" name=""/>
        <p:cNvGrpSpPr/>
        <p:nvPr/>
      </p:nvGrpSpPr>
      <p:grpSpPr>
        <a:xfrm>
          <a:off x="0" y="0"/>
          <a:ext cx="0" cy="0"/>
          <a:chOff x="0" y="0"/>
          <a:chExt cx="0" cy="0"/>
        </a:xfrm>
      </p:grpSpPr>
      <p:sp>
        <p:nvSpPr>
          <p:cNvPr id="56" name="Texto do Título"/>
          <p:cNvSpPr txBox="1"/>
          <p:nvPr>
            <p:ph type="title"/>
          </p:nvPr>
        </p:nvSpPr>
        <p:spPr>
          <a:prstGeom prst="rect">
            <a:avLst/>
          </a:prstGeom>
        </p:spPr>
        <p:txBody>
          <a:bodyPr/>
          <a:lstStyle/>
          <a:p>
            <a:pPr/>
            <a:r>
              <a:t>Texto do Título</a:t>
            </a:r>
          </a:p>
        </p:txBody>
      </p:sp>
      <p:sp>
        <p:nvSpPr>
          <p:cNvPr id="57" name="Nível de Corpo Um…"/>
          <p:cNvSpPr txBox="1"/>
          <p:nvPr>
            <p:ph type="body" idx="1"/>
          </p:nvPr>
        </p:nvSpPr>
        <p:spPr>
          <a:prstGeom prst="rect">
            <a:avLst/>
          </a:prstGeom>
        </p:spPr>
        <p:txBody>
          <a:bodyPr/>
          <a:lstStyle/>
          <a:p>
            <a:pPr/>
            <a:r>
              <a:t>Nível de Corpo Um</a:t>
            </a:r>
          </a:p>
          <a:p>
            <a:pPr lvl="1"/>
            <a:r>
              <a:t>Nível de Corpo Dois</a:t>
            </a:r>
          </a:p>
          <a:p>
            <a:pPr lvl="2"/>
            <a:r>
              <a:t>Nível de Corpo Três</a:t>
            </a:r>
          </a:p>
          <a:p>
            <a:pPr lvl="3"/>
            <a:r>
              <a:t>Nível de Corpo Quatro</a:t>
            </a:r>
          </a:p>
          <a:p>
            <a:pPr lvl="4"/>
            <a:r>
              <a:t>Nível de Corpo Cinco</a:t>
            </a:r>
          </a:p>
        </p:txBody>
      </p:sp>
      <p:sp>
        <p:nvSpPr>
          <p:cNvPr id="58" name="Número do Slid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Marcadores e Foto">
    <p:spTree>
      <p:nvGrpSpPr>
        <p:cNvPr id="1" name=""/>
        <p:cNvGrpSpPr/>
        <p:nvPr/>
      </p:nvGrpSpPr>
      <p:grpSpPr>
        <a:xfrm>
          <a:off x="0" y="0"/>
          <a:ext cx="0" cy="0"/>
          <a:chOff x="0" y="0"/>
          <a:chExt cx="0" cy="0"/>
        </a:xfrm>
      </p:grpSpPr>
      <p:sp>
        <p:nvSpPr>
          <p:cNvPr id="65" name="Imagem"/>
          <p:cNvSpPr/>
          <p:nvPr>
            <p:ph type="pic" sz="quarter" idx="13"/>
          </p:nvPr>
        </p:nvSpPr>
        <p:spPr>
          <a:xfrm>
            <a:off x="12495609" y="3643312"/>
            <a:ext cx="7500938" cy="8840392"/>
          </a:xfrm>
          <a:prstGeom prst="rect">
            <a:avLst/>
          </a:prstGeom>
        </p:spPr>
        <p:txBody>
          <a:bodyPr lIns="91439" tIns="45719" rIns="91439" bIns="45719" anchor="t">
            <a:noAutofit/>
          </a:bodyPr>
          <a:lstStyle/>
          <a:p>
            <a:pPr/>
          </a:p>
        </p:txBody>
      </p:sp>
      <p:sp>
        <p:nvSpPr>
          <p:cNvPr id="66" name="Texto do Título"/>
          <p:cNvSpPr txBox="1"/>
          <p:nvPr>
            <p:ph type="title"/>
          </p:nvPr>
        </p:nvSpPr>
        <p:spPr>
          <a:prstGeom prst="rect">
            <a:avLst/>
          </a:prstGeom>
        </p:spPr>
        <p:txBody>
          <a:bodyPr/>
          <a:lstStyle/>
          <a:p>
            <a:pPr/>
            <a:r>
              <a:t>Texto do Título</a:t>
            </a:r>
          </a:p>
        </p:txBody>
      </p:sp>
      <p:sp>
        <p:nvSpPr>
          <p:cNvPr id="67" name="Nível de Corpo Um…"/>
          <p:cNvSpPr txBox="1"/>
          <p:nvPr>
            <p:ph type="body" sz="quarter" idx="1"/>
          </p:nvPr>
        </p:nvSpPr>
        <p:spPr>
          <a:xfrm>
            <a:off x="4387453" y="3643312"/>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pPr/>
            <a:r>
              <a:t>Nível de Corpo Um</a:t>
            </a:r>
          </a:p>
          <a:p>
            <a:pPr lvl="1"/>
            <a:r>
              <a:t>Nível de Corpo Dois</a:t>
            </a:r>
          </a:p>
          <a:p>
            <a:pPr lvl="2"/>
            <a:r>
              <a:t>Nível de Corpo Três</a:t>
            </a:r>
          </a:p>
          <a:p>
            <a:pPr lvl="3"/>
            <a:r>
              <a:t>Nível de Corpo Quatro</a:t>
            </a:r>
          </a:p>
          <a:p>
            <a:pPr lvl="4"/>
            <a:r>
              <a:t>Nível de Corpo Cinco</a:t>
            </a:r>
          </a:p>
        </p:txBody>
      </p:sp>
      <p:sp>
        <p:nvSpPr>
          <p:cNvPr id="68" name="Número do Slide"/>
          <p:cNvSpPr txBox="1"/>
          <p:nvPr>
            <p:ph type="sldNum" sz="quarter" idx="2"/>
          </p:nvPr>
        </p:nvSpPr>
        <p:spPr>
          <a:xfrm>
            <a:off x="11954103" y="13073062"/>
            <a:ext cx="466269" cy="473076"/>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rcadores">
    <p:spTree>
      <p:nvGrpSpPr>
        <p:cNvPr id="1" name=""/>
        <p:cNvGrpSpPr/>
        <p:nvPr/>
      </p:nvGrpSpPr>
      <p:grpSpPr>
        <a:xfrm>
          <a:off x="0" y="0"/>
          <a:ext cx="0" cy="0"/>
          <a:chOff x="0" y="0"/>
          <a:chExt cx="0" cy="0"/>
        </a:xfrm>
      </p:grpSpPr>
      <p:sp>
        <p:nvSpPr>
          <p:cNvPr id="75" name="Nível de Corpo Um…"/>
          <p:cNvSpPr txBox="1"/>
          <p:nvPr>
            <p:ph type="body" idx="1"/>
          </p:nvPr>
        </p:nvSpPr>
        <p:spPr>
          <a:xfrm>
            <a:off x="4387453" y="1785937"/>
            <a:ext cx="15609094" cy="10144126"/>
          </a:xfrm>
          <a:prstGeom prst="rect">
            <a:avLst/>
          </a:prstGeom>
        </p:spPr>
        <p:txBody>
          <a:bodyPr/>
          <a:lstStyle/>
          <a:p>
            <a:pPr/>
            <a:r>
              <a:t>Nível de Corpo Um</a:t>
            </a:r>
          </a:p>
          <a:p>
            <a:pPr lvl="1"/>
            <a:r>
              <a:t>Nível de Corpo Dois</a:t>
            </a:r>
          </a:p>
          <a:p>
            <a:pPr lvl="2"/>
            <a:r>
              <a:t>Nível de Corpo Três</a:t>
            </a:r>
          </a:p>
          <a:p>
            <a:pPr lvl="3"/>
            <a:r>
              <a:t>Nível de Corpo Quatro</a:t>
            </a:r>
          </a:p>
          <a:p>
            <a:pPr lvl="4"/>
            <a:r>
              <a:t>Nível de Corpo Cinco</a:t>
            </a:r>
          </a:p>
        </p:txBody>
      </p:sp>
      <p:sp>
        <p:nvSpPr>
          <p:cNvPr id="76" name="Número do Slid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rês Fotos">
    <p:spTree>
      <p:nvGrpSpPr>
        <p:cNvPr id="1" name=""/>
        <p:cNvGrpSpPr/>
        <p:nvPr/>
      </p:nvGrpSpPr>
      <p:grpSpPr>
        <a:xfrm>
          <a:off x="0" y="0"/>
          <a:ext cx="0" cy="0"/>
          <a:chOff x="0" y="0"/>
          <a:chExt cx="0" cy="0"/>
        </a:xfrm>
      </p:grpSpPr>
      <p:sp>
        <p:nvSpPr>
          <p:cNvPr id="83" name="Imagem"/>
          <p:cNvSpPr/>
          <p:nvPr>
            <p:ph type="pic" sz="quarter" idx="13"/>
          </p:nvPr>
        </p:nvSpPr>
        <p:spPr>
          <a:xfrm>
            <a:off x="12495609" y="7161609"/>
            <a:ext cx="7500938" cy="5304235"/>
          </a:xfrm>
          <a:prstGeom prst="rect">
            <a:avLst/>
          </a:prstGeom>
        </p:spPr>
        <p:txBody>
          <a:bodyPr lIns="91439" tIns="45719" rIns="91439" bIns="45719" anchor="t">
            <a:noAutofit/>
          </a:bodyPr>
          <a:lstStyle/>
          <a:p>
            <a:pPr/>
          </a:p>
        </p:txBody>
      </p:sp>
      <p:sp>
        <p:nvSpPr>
          <p:cNvPr id="84" name="Imagem"/>
          <p:cNvSpPr/>
          <p:nvPr>
            <p:ph type="pic" sz="quarter" idx="14"/>
          </p:nvPr>
        </p:nvSpPr>
        <p:spPr>
          <a:xfrm>
            <a:off x="12495609" y="1250156"/>
            <a:ext cx="7500938" cy="5304235"/>
          </a:xfrm>
          <a:prstGeom prst="rect">
            <a:avLst/>
          </a:prstGeom>
        </p:spPr>
        <p:txBody>
          <a:bodyPr lIns="91439" tIns="45719" rIns="91439" bIns="45719" anchor="t">
            <a:noAutofit/>
          </a:bodyPr>
          <a:lstStyle/>
          <a:p>
            <a:pPr/>
          </a:p>
        </p:txBody>
      </p:sp>
      <p:sp>
        <p:nvSpPr>
          <p:cNvPr id="85" name="Imagem"/>
          <p:cNvSpPr/>
          <p:nvPr>
            <p:ph type="pic" sz="half" idx="15"/>
          </p:nvPr>
        </p:nvSpPr>
        <p:spPr>
          <a:xfrm>
            <a:off x="4387453" y="1250156"/>
            <a:ext cx="7500938" cy="11215688"/>
          </a:xfrm>
          <a:prstGeom prst="rect">
            <a:avLst/>
          </a:prstGeom>
        </p:spPr>
        <p:txBody>
          <a:bodyPr lIns="91439" tIns="45719" rIns="91439" bIns="45719" anchor="t">
            <a:noAutofit/>
          </a:bodyPr>
          <a:lstStyle/>
          <a:p>
            <a:pPr/>
          </a:p>
        </p:txBody>
      </p:sp>
      <p:sp>
        <p:nvSpPr>
          <p:cNvPr id="86" name="Número do Slid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exto do Título"/>
          <p:cNvSpPr txBox="1"/>
          <p:nvPr>
            <p:ph type="title"/>
          </p:nvPr>
        </p:nvSpPr>
        <p:spPr>
          <a:xfrm>
            <a:off x="4387453" y="357187"/>
            <a:ext cx="15609094" cy="3036095"/>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Texto do Título</a:t>
            </a:r>
          </a:p>
        </p:txBody>
      </p:sp>
      <p:sp>
        <p:nvSpPr>
          <p:cNvPr id="3" name="Nível de Corpo Um…"/>
          <p:cNvSpPr txBox="1"/>
          <p:nvPr>
            <p:ph type="body" idx="1"/>
          </p:nvPr>
        </p:nvSpPr>
        <p:spPr>
          <a:xfrm>
            <a:off x="4387453" y="3643312"/>
            <a:ext cx="15609094" cy="88403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Nível de Corpo Um</a:t>
            </a:r>
          </a:p>
          <a:p>
            <a:pPr lvl="1"/>
            <a:r>
              <a:t>Nível de Corpo Dois</a:t>
            </a:r>
          </a:p>
          <a:p>
            <a:pPr lvl="2"/>
            <a:r>
              <a:t>Nível de Corpo Três</a:t>
            </a:r>
          </a:p>
          <a:p>
            <a:pPr lvl="3"/>
            <a:r>
              <a:t>Nível de Corpo Quatro</a:t>
            </a:r>
          </a:p>
          <a:p>
            <a:pPr lvl="4"/>
            <a:r>
              <a:t>Nível de Corpo Cinco</a:t>
            </a:r>
          </a:p>
        </p:txBody>
      </p:sp>
      <p:sp>
        <p:nvSpPr>
          <p:cNvPr id="4" name="Número do Slide"/>
          <p:cNvSpPr txBox="1"/>
          <p:nvPr>
            <p:ph type="sldNum" sz="quarter" idx="2"/>
          </p:nvPr>
        </p:nvSpPr>
        <p:spPr>
          <a:xfrm>
            <a:off x="11954103" y="13073062"/>
            <a:ext cx="466269" cy="477671"/>
          </a:xfrm>
          <a:prstGeom prst="rect">
            <a:avLst/>
          </a:prstGeom>
          <a:ln w="12700">
            <a:miter lim="400000"/>
          </a:ln>
        </p:spPr>
        <p:txBody>
          <a:bodyPr wrap="none" lIns="71437" tIns="71437" rIns="71437" bIns="71437">
            <a:spAutoFit/>
          </a:bodyPr>
          <a:lstStyle>
            <a:lvl1pPr>
              <a:defRPr b="0" sz="22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1pPr>
      <a:lvl2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2pPr>
      <a:lvl3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3pPr>
      <a:lvl4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4pPr>
      <a:lvl5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5pPr>
      <a:lvl6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6pPr>
      <a:lvl7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7pPr>
      <a:lvl8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8pPr>
      <a:lvl9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Neue Medium"/>
        </a:defRPr>
      </a:lvl9pPr>
    </p:titleStyle>
    <p:bodyStyle>
      <a:lvl1pPr marL="6111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1pPr>
      <a:lvl2pPr marL="10556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2pPr>
      <a:lvl3pPr marL="15001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3pPr>
      <a:lvl4pPr marL="19446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4pPr>
      <a:lvl5pPr marL="23891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5pPr>
      <a:lvl6pPr marL="28336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6pPr>
      <a:lvl7pPr marL="32781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7pPr>
      <a:lvl8pPr marL="37226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8pPr>
      <a:lvl9pPr marL="4167187" marR="0" indent="-611187" algn="l" defTabSz="821531" rtl="0" latinLnBrk="0">
        <a:lnSpc>
          <a:spcPct val="100000"/>
        </a:lnSpc>
        <a:spcBef>
          <a:spcPts val="5900"/>
        </a:spcBef>
        <a:spcAft>
          <a:spcPts val="0"/>
        </a:spcAft>
        <a:buClrTx/>
        <a:buSzPct val="145000"/>
        <a:buFontTx/>
        <a:buChar char="•"/>
        <a:tabLst/>
        <a:defRPr b="0" baseline="0" cap="none" i="0" spc="0" strike="noStrike" sz="4400" u="none">
          <a:ln>
            <a:noFill/>
          </a:ln>
          <a:solidFill>
            <a:srgbClr val="000000"/>
          </a:solidFill>
          <a:uFillTx/>
          <a:latin typeface="Helvetica Neue"/>
          <a:ea typeface="Helvetica Neue"/>
          <a:cs typeface="Helvetica Neue"/>
          <a:sym typeface="Helvetica Neue"/>
        </a:defRPr>
      </a:lvl9pPr>
    </p:bodyStyle>
    <p:otherStyle>
      <a:lvl1pPr marL="0" marR="0" indent="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1pPr>
      <a:lvl2pPr marL="0" marR="0" indent="2286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2pPr>
      <a:lvl3pPr marL="0" marR="0" indent="4572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3pPr>
      <a:lvl4pPr marL="0" marR="0" indent="6858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4pPr>
      <a:lvl5pPr marL="0" marR="0" indent="9144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5pPr>
      <a:lvl6pPr marL="0" marR="0" indent="11430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6pPr>
      <a:lvl7pPr marL="0" marR="0" indent="13716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7pPr>
      <a:lvl8pPr marL="0" marR="0" indent="16002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8pPr>
      <a:lvl9pPr marL="0" marR="0" indent="1828800" algn="ctr" defTabSz="821531"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tif"/><Relationship Id="rId3" Type="http://schemas.openxmlformats.org/officeDocument/2006/relationships/image" Target="../media/image7.tif"/></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6.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7.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Relationship Id="rId3" Type="http://schemas.openxmlformats.org/officeDocument/2006/relationships/image" Target="../media/image2.tif"/><Relationship Id="rId4" Type="http://schemas.openxmlformats.org/officeDocument/2006/relationships/image" Target="../media/image3.tif"/><Relationship Id="rId5" Type="http://schemas.openxmlformats.org/officeDocument/2006/relationships/image" Target="../media/image4.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DESENVOLVIMENTO DE UM SISTEMA DE APOIO PARA PACIENTES DIAGNOSTICADOS COM AFASIA"/>
          <p:cNvSpPr txBox="1"/>
          <p:nvPr/>
        </p:nvSpPr>
        <p:spPr>
          <a:xfrm>
            <a:off x="4464783" y="5163501"/>
            <a:ext cx="15454434" cy="338899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457200">
              <a:lnSpc>
                <a:spcPts val="10400"/>
              </a:lnSpc>
              <a:spcBef>
                <a:spcPts val="1200"/>
              </a:spcBef>
              <a:defRPr b="0" sz="7200">
                <a:latin typeface="DIN Condensed"/>
                <a:ea typeface="DIN Condensed"/>
                <a:cs typeface="DIN Condensed"/>
                <a:sym typeface="DIN Condensed"/>
              </a:defRPr>
            </a:lvl1pPr>
          </a:lstStyle>
          <a:p>
            <a:pPr/>
            <a:r>
              <a:t>DESENVOLVIMENTO DE UM SISTEMA DE APOIO PARA PACIENTES DIAGNOSTICADOS COM AFASIA </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2" name="Captura de Tela 2018-06-28 às 21.22.49.png" descr="Captura de Tela 2018-06-28 às 21.22.49.png"/>
          <p:cNvPicPr>
            <a:picLocks noChangeAspect="1"/>
          </p:cNvPicPr>
          <p:nvPr/>
        </p:nvPicPr>
        <p:blipFill>
          <a:blip r:embed="rId2">
            <a:extLst/>
          </a:blip>
          <a:stretch>
            <a:fillRect/>
          </a:stretch>
        </p:blipFill>
        <p:spPr>
          <a:xfrm>
            <a:off x="2175259" y="352694"/>
            <a:ext cx="20033482" cy="10496012"/>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4" name="Imagem" descr="Imagem"/>
          <p:cNvPicPr>
            <a:picLocks noChangeAspect="1"/>
          </p:cNvPicPr>
          <p:nvPr/>
        </p:nvPicPr>
        <p:blipFill>
          <a:blip r:embed="rId2">
            <a:extLst/>
          </a:blip>
          <a:stretch>
            <a:fillRect/>
          </a:stretch>
        </p:blipFill>
        <p:spPr>
          <a:xfrm>
            <a:off x="1031838" y="1282700"/>
            <a:ext cx="8636001" cy="8636000"/>
          </a:xfrm>
          <a:prstGeom prst="rect">
            <a:avLst/>
          </a:prstGeom>
          <a:ln w="12700">
            <a:miter lim="400000"/>
          </a:ln>
        </p:spPr>
      </p:pic>
      <p:pic>
        <p:nvPicPr>
          <p:cNvPr id="155" name="Imagem" descr="Imagem"/>
          <p:cNvPicPr>
            <a:picLocks noChangeAspect="1"/>
          </p:cNvPicPr>
          <p:nvPr/>
        </p:nvPicPr>
        <p:blipFill>
          <a:blip r:embed="rId3">
            <a:extLst/>
          </a:blip>
          <a:stretch>
            <a:fillRect/>
          </a:stretch>
        </p:blipFill>
        <p:spPr>
          <a:xfrm>
            <a:off x="10751591" y="1651000"/>
            <a:ext cx="12639041" cy="7899400"/>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7" name="Captura de Tela 2018-06-28 às 21.33.16.png" descr="Captura de Tela 2018-06-28 às 21.33.16.png"/>
          <p:cNvPicPr>
            <a:picLocks noChangeAspect="1"/>
          </p:cNvPicPr>
          <p:nvPr/>
        </p:nvPicPr>
        <p:blipFill>
          <a:blip r:embed="rId2">
            <a:extLst/>
          </a:blip>
          <a:stretch>
            <a:fillRect/>
          </a:stretch>
        </p:blipFill>
        <p:spPr>
          <a:xfrm>
            <a:off x="526998" y="1289050"/>
            <a:ext cx="11475671" cy="5657021"/>
          </a:xfrm>
          <a:prstGeom prst="rect">
            <a:avLst/>
          </a:prstGeom>
          <a:ln w="12700">
            <a:miter lim="400000"/>
          </a:ln>
        </p:spPr>
      </p:pic>
      <p:pic>
        <p:nvPicPr>
          <p:cNvPr id="158" name="Captura de Tela 2018-06-28 às 21.33.25.png" descr="Captura de Tela 2018-06-28 às 21.33.25.png"/>
          <p:cNvPicPr>
            <a:picLocks noChangeAspect="1"/>
          </p:cNvPicPr>
          <p:nvPr/>
        </p:nvPicPr>
        <p:blipFill>
          <a:blip r:embed="rId3">
            <a:extLst/>
          </a:blip>
          <a:stretch>
            <a:fillRect/>
          </a:stretch>
        </p:blipFill>
        <p:spPr>
          <a:xfrm>
            <a:off x="12062624" y="7391799"/>
            <a:ext cx="11169914" cy="5657022"/>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Objetivo"/>
          <p:cNvSpPr txBox="1"/>
          <p:nvPr/>
        </p:nvSpPr>
        <p:spPr>
          <a:xfrm>
            <a:off x="2850096" y="1220429"/>
            <a:ext cx="3678861" cy="1560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Objetivo</a:t>
            </a:r>
          </a:p>
        </p:txBody>
      </p:sp>
      <p:sp>
        <p:nvSpPr>
          <p:cNvPr id="161" name="O presente trabalho visa a elaboração de uma aplicação que possa ser usada no tratamento de pessoas diagnosticadas com Afasia, auxiliando fonoaudiólogo nos exercícios práticos que serão realizados com o paciente, a fim de trabalhar a comunicação do mesmo"/>
          <p:cNvSpPr txBox="1"/>
          <p:nvPr/>
        </p:nvSpPr>
        <p:spPr>
          <a:xfrm>
            <a:off x="2848431" y="3977061"/>
            <a:ext cx="20525375" cy="3343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638968" indent="-638968" algn="just" defTabSz="457200">
              <a:lnSpc>
                <a:spcPts val="7300"/>
              </a:lnSpc>
              <a:spcBef>
                <a:spcPts val="1200"/>
              </a:spcBef>
              <a:buSzPct val="145000"/>
              <a:buChar char="•"/>
              <a:defRPr b="0" sz="4600">
                <a:latin typeface="Avenir Next"/>
                <a:ea typeface="Avenir Next"/>
                <a:cs typeface="Avenir Next"/>
                <a:sym typeface="Avenir Next"/>
              </a:defRPr>
            </a:lvl1pPr>
          </a:lstStyle>
          <a:p>
            <a:pPr/>
            <a:r>
              <a:t>O presente trabalho visa a elaboração de uma aplicação que possa ser usada no tratamento de pessoas diagnosticadas com Afasia, auxiliando fonoaudiólogo nos exercícios práticos que serão realizados com o paciente, a fim de trabalhar a comunicação do mesmo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Trabalhos Relacionados"/>
          <p:cNvSpPr txBox="1"/>
          <p:nvPr/>
        </p:nvSpPr>
        <p:spPr>
          <a:xfrm>
            <a:off x="2853716" y="1220429"/>
            <a:ext cx="10541940" cy="1560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Trabalhos Relacionados</a:t>
            </a:r>
          </a:p>
        </p:txBody>
      </p:sp>
      <p:sp>
        <p:nvSpPr>
          <p:cNvPr id="164" name="?"/>
          <p:cNvSpPr txBox="1"/>
          <p:nvPr/>
        </p:nvSpPr>
        <p:spPr>
          <a:xfrm>
            <a:off x="2848431" y="5177211"/>
            <a:ext cx="20525375" cy="9429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638968" indent="-638968" algn="just" defTabSz="457200">
              <a:lnSpc>
                <a:spcPts val="7300"/>
              </a:lnSpc>
              <a:spcBef>
                <a:spcPts val="1200"/>
              </a:spcBef>
              <a:buSzPct val="145000"/>
              <a:buChar char="•"/>
              <a:defRPr b="0" sz="4600">
                <a:latin typeface="Avenir Next"/>
                <a:ea typeface="Avenir Next"/>
                <a:cs typeface="Avenir Next"/>
                <a:sym typeface="Avenir Next"/>
              </a:defRPr>
            </a:lvl1pPr>
          </a:lstStyle>
          <a:p>
            <a:pPr/>
            <a:r>
              <a:t>?</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Concepção da aplicação"/>
          <p:cNvSpPr txBox="1"/>
          <p:nvPr/>
        </p:nvSpPr>
        <p:spPr>
          <a:xfrm>
            <a:off x="2869750" y="1220429"/>
            <a:ext cx="10847757" cy="1560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Concepção da aplicação</a:t>
            </a:r>
          </a:p>
        </p:txBody>
      </p:sp>
      <p:sp>
        <p:nvSpPr>
          <p:cNvPr id="167" name="Levantamento dos métodos e recursos usados no tratamento da Afasia."/>
          <p:cNvSpPr txBox="1"/>
          <p:nvPr/>
        </p:nvSpPr>
        <p:spPr>
          <a:xfrm>
            <a:off x="2848431" y="3572260"/>
            <a:ext cx="20525375" cy="9429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638968" indent="-638968" algn="just" defTabSz="457200">
              <a:lnSpc>
                <a:spcPts val="7300"/>
              </a:lnSpc>
              <a:spcBef>
                <a:spcPts val="1200"/>
              </a:spcBef>
              <a:buSzPct val="145000"/>
              <a:buChar char="•"/>
              <a:defRPr b="0" sz="4600">
                <a:latin typeface="Avenir Next"/>
                <a:ea typeface="Avenir Next"/>
                <a:cs typeface="Avenir Next"/>
                <a:sym typeface="Avenir Next"/>
              </a:defRPr>
            </a:lvl1pPr>
          </a:lstStyle>
          <a:p>
            <a:pPr/>
            <a:r>
              <a:t>Levantamento dos métodos e recursos usados no tratamento da Afasia.  </a:t>
            </a:r>
          </a:p>
        </p:txBody>
      </p:sp>
      <p:sp>
        <p:nvSpPr>
          <p:cNvPr id="168" name="CBL (Challenge Based Learning) - Entendimento dos conceitos básicos.…"/>
          <p:cNvSpPr txBox="1"/>
          <p:nvPr/>
        </p:nvSpPr>
        <p:spPr>
          <a:xfrm>
            <a:off x="4955371" y="5306866"/>
            <a:ext cx="18418435" cy="57435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912812" indent="-912812" algn="just">
              <a:buSzPct val="100000"/>
              <a:buAutoNum type="arabicPeriod" startAt="1"/>
              <a:defRPr b="0" sz="4600">
                <a:latin typeface="Avenir Next"/>
                <a:ea typeface="Avenir Next"/>
                <a:cs typeface="Avenir Next"/>
                <a:sym typeface="Avenir Next"/>
              </a:defRPr>
            </a:pPr>
            <a:r>
              <a:rPr b="1"/>
              <a:t>CBL (Challenge Based Learning)</a:t>
            </a:r>
            <a:r>
              <a:t> - Entendimento dos conceitos básicos.</a:t>
            </a:r>
          </a:p>
          <a:p>
            <a:pPr marL="912812" indent="-912812" algn="just">
              <a:buSzPct val="100000"/>
              <a:buAutoNum type="arabicPeriod" startAt="1"/>
              <a:defRPr b="0" sz="4600">
                <a:latin typeface="Avenir Next"/>
                <a:ea typeface="Avenir Next"/>
                <a:cs typeface="Avenir Next"/>
                <a:sym typeface="Avenir Next"/>
              </a:defRPr>
            </a:pPr>
            <a:r>
              <a:rPr b="1"/>
              <a:t>Estudo etnográfico</a:t>
            </a:r>
            <a:r>
              <a:t> - Entender o processo através de observação.</a:t>
            </a:r>
          </a:p>
          <a:p>
            <a:pPr marL="912812" indent="-912812" algn="just">
              <a:buSzPct val="100000"/>
              <a:buAutoNum type="arabicPeriod" startAt="1"/>
              <a:defRPr b="0" sz="4600">
                <a:latin typeface="Avenir Next"/>
                <a:ea typeface="Avenir Next"/>
                <a:cs typeface="Avenir Next"/>
                <a:sym typeface="Avenir Next"/>
              </a:defRPr>
            </a:pPr>
            <a:r>
              <a:rPr b="1"/>
              <a:t>User Story</a:t>
            </a:r>
            <a:r>
              <a:t> -  Levantamento de requisitos, funcionalidades, cenários.</a:t>
            </a:r>
          </a:p>
          <a:p>
            <a:pPr marL="912812" indent="-912812" algn="just">
              <a:buSzPct val="100000"/>
              <a:buAutoNum type="arabicPeriod" startAt="1"/>
              <a:defRPr b="0" sz="4600">
                <a:latin typeface="Avenir Next"/>
                <a:ea typeface="Avenir Next"/>
                <a:cs typeface="Avenir Next"/>
                <a:sym typeface="Avenir Next"/>
              </a:defRPr>
            </a:pPr>
            <a:r>
              <a:rPr b="1"/>
              <a:t>MVP </a:t>
            </a:r>
            <a:r>
              <a:t>- Estabelecimento da primeira versão da aplicação.</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A aplicação em si - Funcionalidades do MVP"/>
          <p:cNvSpPr txBox="1"/>
          <p:nvPr/>
        </p:nvSpPr>
        <p:spPr>
          <a:xfrm>
            <a:off x="2862184" y="1192272"/>
            <a:ext cx="19760515" cy="1560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A aplicação em si - Funcionalidades do MVP</a:t>
            </a:r>
          </a:p>
        </p:txBody>
      </p:sp>
      <p:pic>
        <p:nvPicPr>
          <p:cNvPr id="171" name="page8image3801088.png" descr="page8image3801088.png"/>
          <p:cNvPicPr>
            <a:picLocks noChangeAspect="1"/>
          </p:cNvPicPr>
          <p:nvPr/>
        </p:nvPicPr>
        <p:blipFill>
          <a:blip r:embed="rId2">
            <a:extLst/>
          </a:blip>
          <a:stretch>
            <a:fillRect/>
          </a:stretch>
        </p:blipFill>
        <p:spPr>
          <a:xfrm>
            <a:off x="4521200" y="4259377"/>
            <a:ext cx="15341600" cy="6794501"/>
          </a:xfrm>
          <a:prstGeom prst="rect">
            <a:avLst/>
          </a:prstGeom>
          <a:ln w="12700">
            <a:miter lim="400000"/>
          </a:ln>
        </p:spPr>
      </p:pic>
      <p:sp>
        <p:nvSpPr>
          <p:cNvPr id="172"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A aplicação - Menu principal"/>
          <p:cNvSpPr txBox="1"/>
          <p:nvPr/>
        </p:nvSpPr>
        <p:spPr>
          <a:xfrm>
            <a:off x="2859955" y="1192272"/>
            <a:ext cx="13176225" cy="1560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A aplicação - Menu principal </a:t>
            </a:r>
          </a:p>
        </p:txBody>
      </p:sp>
      <p:sp>
        <p:nvSpPr>
          <p:cNvPr id="175"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pic>
        <p:nvPicPr>
          <p:cNvPr id="176" name="Captura de Tela 2018-01-16 às 11.39.30.png" descr="Captura de Tela 2018-01-16 às 11.39.30.png"/>
          <p:cNvPicPr>
            <a:picLocks noChangeAspect="1"/>
          </p:cNvPicPr>
          <p:nvPr/>
        </p:nvPicPr>
        <p:blipFill>
          <a:blip r:embed="rId2">
            <a:extLst/>
          </a:blip>
          <a:stretch>
            <a:fillRect/>
          </a:stretch>
        </p:blipFill>
        <p:spPr>
          <a:xfrm>
            <a:off x="5860214" y="3432042"/>
            <a:ext cx="12663572" cy="9485361"/>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Funcionalidade: Executar exercício 1"/>
          <p:cNvSpPr txBox="1"/>
          <p:nvPr/>
        </p:nvSpPr>
        <p:spPr>
          <a:xfrm>
            <a:off x="2880644" y="1220429"/>
            <a:ext cx="16288437" cy="1560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Funcionalidade: Executar exercício 1</a:t>
            </a:r>
          </a:p>
        </p:txBody>
      </p:sp>
      <p:sp>
        <p:nvSpPr>
          <p:cNvPr id="179"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pic>
        <p:nvPicPr>
          <p:cNvPr id="180" name="Captura de Tela 2018-01-15 às 10.58.20.png" descr="Captura de Tela 2018-01-15 às 10.58.20.png"/>
          <p:cNvPicPr>
            <a:picLocks noChangeAspect="1"/>
          </p:cNvPicPr>
          <p:nvPr/>
        </p:nvPicPr>
        <p:blipFill>
          <a:blip r:embed="rId2">
            <a:extLst/>
          </a:blip>
          <a:stretch>
            <a:fillRect/>
          </a:stretch>
        </p:blipFill>
        <p:spPr>
          <a:xfrm>
            <a:off x="6296518" y="3923424"/>
            <a:ext cx="11790964" cy="8829164"/>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Funcionalidade: Executar exercício 2"/>
          <p:cNvSpPr txBox="1"/>
          <p:nvPr/>
        </p:nvSpPr>
        <p:spPr>
          <a:xfrm>
            <a:off x="2880644" y="1220429"/>
            <a:ext cx="16288437" cy="1560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Funcionalidade: Executar exercício 2</a:t>
            </a:r>
          </a:p>
        </p:txBody>
      </p:sp>
      <p:sp>
        <p:nvSpPr>
          <p:cNvPr id="183"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pic>
        <p:nvPicPr>
          <p:cNvPr id="184" name="Captura de Tela 2018-01-15 às 10.33.50.png" descr="Captura de Tela 2018-01-15 às 10.33.50.png"/>
          <p:cNvPicPr>
            <a:picLocks noChangeAspect="1"/>
          </p:cNvPicPr>
          <p:nvPr/>
        </p:nvPicPr>
        <p:blipFill>
          <a:blip r:embed="rId2">
            <a:extLst/>
          </a:blip>
          <a:stretch>
            <a:fillRect/>
          </a:stretch>
        </p:blipFill>
        <p:spPr>
          <a:xfrm>
            <a:off x="5648935" y="3320485"/>
            <a:ext cx="13086130" cy="9786313"/>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1" name="Introdução"/>
          <p:cNvSpPr txBox="1"/>
          <p:nvPr/>
        </p:nvSpPr>
        <p:spPr>
          <a:xfrm>
            <a:off x="2161105" y="1220428"/>
            <a:ext cx="4887901" cy="15602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Introdução</a:t>
            </a:r>
          </a:p>
        </p:txBody>
      </p:sp>
      <p:sp>
        <p:nvSpPr>
          <p:cNvPr id="122" name="A fala é um dos meios de comunicação mais antigos e importantes existente, sendo um dos principais meios de troca de informações (Santos, 2013)."/>
          <p:cNvSpPr txBox="1"/>
          <p:nvPr/>
        </p:nvSpPr>
        <p:spPr>
          <a:xfrm>
            <a:off x="2848431" y="3163146"/>
            <a:ext cx="20525375" cy="25431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444500" indent="-444500" algn="just">
              <a:buSzPct val="145000"/>
              <a:buChar char="•"/>
              <a:defRPr b="0" sz="4600">
                <a:latin typeface="Avenir Next"/>
                <a:ea typeface="Avenir Next"/>
                <a:cs typeface="Avenir Next"/>
                <a:sym typeface="Avenir Next"/>
              </a:defRPr>
            </a:lvl1pPr>
          </a:lstStyle>
          <a:p>
            <a:pPr/>
            <a:r>
              <a:t>A fala é um dos meios de comunicação mais antigos e importantes existente, sendo um dos principais meios de troca de informações (Santos, 2013).</a:t>
            </a:r>
          </a:p>
        </p:txBody>
      </p:sp>
      <p:sp>
        <p:nvSpPr>
          <p:cNvPr id="123" name="No entanto, a comunicação, principalmente em se tratando da fala, pode ser comprometida por vários tipos de distúrbios. Alguns desses distúrbios podem ser congênitos (vindos de nascença) ou adquiridos, através de traumas ou doenças (Arruda; Reis; Fonseca, 2014)."/>
          <p:cNvSpPr txBox="1"/>
          <p:nvPr/>
        </p:nvSpPr>
        <p:spPr>
          <a:xfrm>
            <a:off x="2848431" y="6088840"/>
            <a:ext cx="20525375" cy="3343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638968" indent="-638968" algn="just" defTabSz="457200">
              <a:lnSpc>
                <a:spcPts val="7300"/>
              </a:lnSpc>
              <a:spcBef>
                <a:spcPts val="1200"/>
              </a:spcBef>
              <a:buSzPct val="145000"/>
              <a:buChar char="•"/>
              <a:defRPr b="0" sz="4600">
                <a:latin typeface="Avenir Next"/>
                <a:ea typeface="Avenir Next"/>
                <a:cs typeface="Avenir Next"/>
                <a:sym typeface="Avenir Next"/>
              </a:defRPr>
            </a:lvl1pPr>
          </a:lstStyle>
          <a:p>
            <a:pPr/>
            <a:r>
              <a:t>No entanto, a comunicação, principalmente em se tratando da fala, pode ser comprometida por vários tipos de distúrbios. Alguns desses distúrbios podem ser congênitos (vindos de nascença) ou adquiridos, através de traumas ou doenças (Arruda; Reis; Fonseca, 2014).</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Funcionalidade: Executar exercício 3"/>
          <p:cNvSpPr txBox="1"/>
          <p:nvPr/>
        </p:nvSpPr>
        <p:spPr>
          <a:xfrm>
            <a:off x="2880644" y="1220429"/>
            <a:ext cx="16288437" cy="1560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Funcionalidade: Executar exercício 3</a:t>
            </a:r>
          </a:p>
        </p:txBody>
      </p:sp>
      <p:sp>
        <p:nvSpPr>
          <p:cNvPr id="187"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pic>
        <p:nvPicPr>
          <p:cNvPr id="188" name="Captura de Tela 2018-01-15 às 10.47.14.png" descr="Captura de Tela 2018-01-15 às 10.47.14.png"/>
          <p:cNvPicPr>
            <a:picLocks noChangeAspect="1"/>
          </p:cNvPicPr>
          <p:nvPr/>
        </p:nvPicPr>
        <p:blipFill>
          <a:blip r:embed="rId2">
            <a:extLst/>
          </a:blip>
          <a:stretch>
            <a:fillRect/>
          </a:stretch>
        </p:blipFill>
        <p:spPr>
          <a:xfrm>
            <a:off x="6049916" y="3738815"/>
            <a:ext cx="12284168" cy="9213126"/>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Testes"/>
          <p:cNvSpPr txBox="1"/>
          <p:nvPr/>
        </p:nvSpPr>
        <p:spPr>
          <a:xfrm>
            <a:off x="2853459" y="1220429"/>
            <a:ext cx="2883739" cy="1560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Testes</a:t>
            </a:r>
          </a:p>
        </p:txBody>
      </p:sp>
      <p:sp>
        <p:nvSpPr>
          <p:cNvPr id="191"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sp>
        <p:nvSpPr>
          <p:cNvPr id="192" name="Testes realizados com:"/>
          <p:cNvSpPr txBox="1"/>
          <p:nvPr/>
        </p:nvSpPr>
        <p:spPr>
          <a:xfrm>
            <a:off x="2848431" y="3572260"/>
            <a:ext cx="20525375" cy="9429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638968" indent="-638968" algn="just" defTabSz="457200">
              <a:lnSpc>
                <a:spcPts val="7300"/>
              </a:lnSpc>
              <a:spcBef>
                <a:spcPts val="1200"/>
              </a:spcBef>
              <a:buSzPct val="145000"/>
              <a:buChar char="•"/>
              <a:defRPr b="0" sz="4600">
                <a:latin typeface="Avenir Next"/>
                <a:ea typeface="Avenir Next"/>
                <a:cs typeface="Avenir Next"/>
                <a:sym typeface="Avenir Next"/>
              </a:defRPr>
            </a:lvl1pPr>
          </a:lstStyle>
          <a:p>
            <a:pPr/>
            <a:r>
              <a:t>Testes realizados com: </a:t>
            </a:r>
          </a:p>
        </p:txBody>
      </p:sp>
      <p:sp>
        <p:nvSpPr>
          <p:cNvPr id="193" name="Um fonoaudiólogo.…"/>
          <p:cNvSpPr txBox="1"/>
          <p:nvPr/>
        </p:nvSpPr>
        <p:spPr>
          <a:xfrm>
            <a:off x="4955371" y="5306866"/>
            <a:ext cx="18418435" cy="3343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912812" indent="-912812" algn="just">
              <a:buSzPct val="100000"/>
              <a:buAutoNum type="arabicPeriod" startAt="1"/>
              <a:defRPr b="0" sz="4600">
                <a:latin typeface="Avenir Next"/>
                <a:ea typeface="Avenir Next"/>
                <a:cs typeface="Avenir Next"/>
                <a:sym typeface="Avenir Next"/>
              </a:defRPr>
            </a:pPr>
            <a:r>
              <a:t>Um fonoaudiólogo.</a:t>
            </a:r>
          </a:p>
          <a:p>
            <a:pPr marL="912812" indent="-912812" algn="just">
              <a:buSzPct val="100000"/>
              <a:buAutoNum type="arabicPeriod" startAt="1"/>
              <a:defRPr b="0" sz="4600">
                <a:latin typeface="Avenir Next"/>
                <a:ea typeface="Avenir Next"/>
                <a:cs typeface="Avenir Next"/>
                <a:sym typeface="Avenir Next"/>
              </a:defRPr>
            </a:pPr>
            <a:r>
              <a:t>Dez pacientes diagnosticados com Afasia (vários tipos de distintos, todos provenientes de AVC - Idades entre 55 e 68 anos)</a:t>
            </a:r>
          </a:p>
        </p:txBody>
      </p:sp>
      <p:sp>
        <p:nvSpPr>
          <p:cNvPr id="194" name="Todas as funcionalidades foram usadas."/>
          <p:cNvSpPr txBox="1"/>
          <p:nvPr/>
        </p:nvSpPr>
        <p:spPr>
          <a:xfrm>
            <a:off x="2848431" y="9441773"/>
            <a:ext cx="20525375" cy="9429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638968" indent="-638968" algn="just" defTabSz="457200">
              <a:lnSpc>
                <a:spcPts val="7300"/>
              </a:lnSpc>
              <a:spcBef>
                <a:spcPts val="1200"/>
              </a:spcBef>
              <a:buSzPct val="145000"/>
              <a:buChar char="•"/>
              <a:defRPr b="0" sz="4600">
                <a:latin typeface="Avenir Next"/>
                <a:ea typeface="Avenir Next"/>
                <a:cs typeface="Avenir Next"/>
                <a:sym typeface="Avenir Next"/>
              </a:defRPr>
            </a:lvl1pPr>
          </a:lstStyle>
          <a:p>
            <a:pPr/>
            <a:r>
              <a:t>Todas as funcionalidades foram usadas.</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Testes"/>
          <p:cNvSpPr txBox="1"/>
          <p:nvPr/>
        </p:nvSpPr>
        <p:spPr>
          <a:xfrm>
            <a:off x="2853459" y="1220429"/>
            <a:ext cx="2883739" cy="1560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Testes</a:t>
            </a:r>
          </a:p>
        </p:txBody>
      </p:sp>
      <p:sp>
        <p:nvSpPr>
          <p:cNvPr id="197"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sp>
        <p:nvSpPr>
          <p:cNvPr id="198" name="Foram averiguados nesses testes:"/>
          <p:cNvSpPr txBox="1"/>
          <p:nvPr/>
        </p:nvSpPr>
        <p:spPr>
          <a:xfrm>
            <a:off x="2848431" y="3572260"/>
            <a:ext cx="20525375" cy="9429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638968" indent="-638968" algn="just" defTabSz="457200">
              <a:lnSpc>
                <a:spcPts val="7300"/>
              </a:lnSpc>
              <a:spcBef>
                <a:spcPts val="1200"/>
              </a:spcBef>
              <a:buSzPct val="145000"/>
              <a:buChar char="•"/>
              <a:defRPr b="0" sz="4600">
                <a:latin typeface="Avenir Next"/>
                <a:ea typeface="Avenir Next"/>
                <a:cs typeface="Avenir Next"/>
                <a:sym typeface="Avenir Next"/>
              </a:defRPr>
            </a:lvl1pPr>
          </a:lstStyle>
          <a:p>
            <a:pPr/>
            <a:r>
              <a:t>Foram averiguados nesses testes:</a:t>
            </a:r>
          </a:p>
        </p:txBody>
      </p:sp>
      <p:sp>
        <p:nvSpPr>
          <p:cNvPr id="199" name="Facilidade de uso…"/>
          <p:cNvSpPr txBox="1"/>
          <p:nvPr/>
        </p:nvSpPr>
        <p:spPr>
          <a:xfrm>
            <a:off x="4983528" y="5306866"/>
            <a:ext cx="18418435" cy="25431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912812" indent="-912812" algn="just">
              <a:buSzPct val="100000"/>
              <a:buAutoNum type="arabicPeriod" startAt="1"/>
              <a:defRPr b="0" sz="4600">
                <a:latin typeface="Avenir Next"/>
                <a:ea typeface="Avenir Next"/>
                <a:cs typeface="Avenir Next"/>
                <a:sym typeface="Avenir Next"/>
              </a:defRPr>
            </a:pPr>
            <a:r>
              <a:t>Facilidade de uso</a:t>
            </a:r>
          </a:p>
          <a:p>
            <a:pPr marL="912812" indent="-912812" algn="just">
              <a:buSzPct val="100000"/>
              <a:buAutoNum type="arabicPeriod" startAt="1"/>
              <a:defRPr b="0" sz="4600">
                <a:latin typeface="Avenir Next"/>
                <a:ea typeface="Avenir Next"/>
                <a:cs typeface="Avenir Next"/>
                <a:sym typeface="Avenir Next"/>
              </a:defRPr>
            </a:pPr>
            <a:r>
              <a:t>Correlação com os métodos já utilizados tradicionalmente</a:t>
            </a:r>
          </a:p>
          <a:p>
            <a:pPr marL="912812" indent="-912812" algn="just">
              <a:buSzPct val="100000"/>
              <a:buAutoNum type="arabicPeriod" startAt="1"/>
              <a:defRPr b="0" sz="4600">
                <a:latin typeface="Avenir Next"/>
                <a:ea typeface="Avenir Next"/>
                <a:cs typeface="Avenir Next"/>
                <a:sym typeface="Avenir Next"/>
              </a:defRPr>
            </a:pPr>
            <a:r>
              <a:t>Aceitação do público</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Resultados"/>
          <p:cNvSpPr txBox="1"/>
          <p:nvPr/>
        </p:nvSpPr>
        <p:spPr>
          <a:xfrm>
            <a:off x="2863739" y="1192272"/>
            <a:ext cx="5003115" cy="156020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Resultados</a:t>
            </a:r>
          </a:p>
        </p:txBody>
      </p:sp>
      <p:sp>
        <p:nvSpPr>
          <p:cNvPr id="202"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sp>
        <p:nvSpPr>
          <p:cNvPr id="203" name="Foram obtidos os seguintes resultados:"/>
          <p:cNvSpPr txBox="1"/>
          <p:nvPr/>
        </p:nvSpPr>
        <p:spPr>
          <a:xfrm>
            <a:off x="2848431" y="3572260"/>
            <a:ext cx="20525375" cy="9429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638968" indent="-638968" algn="just" defTabSz="457200">
              <a:lnSpc>
                <a:spcPts val="7300"/>
              </a:lnSpc>
              <a:spcBef>
                <a:spcPts val="1200"/>
              </a:spcBef>
              <a:buSzPct val="145000"/>
              <a:buChar char="•"/>
              <a:defRPr b="0" sz="4600">
                <a:latin typeface="Avenir Next"/>
                <a:ea typeface="Avenir Next"/>
                <a:cs typeface="Avenir Next"/>
                <a:sym typeface="Avenir Next"/>
              </a:defRPr>
            </a:lvl1pPr>
          </a:lstStyle>
          <a:p>
            <a:pPr/>
            <a:r>
              <a:t>Foram obtidos os seguintes resultados:</a:t>
            </a:r>
          </a:p>
        </p:txBody>
      </p:sp>
      <p:sp>
        <p:nvSpPr>
          <p:cNvPr id="204" name="Apesar de poucos exercícios, os que estavam presentes seguiam a metodologia usada no tratamento (positivo). Poucos exercícios (negativo)…"/>
          <p:cNvSpPr txBox="1"/>
          <p:nvPr/>
        </p:nvSpPr>
        <p:spPr>
          <a:xfrm>
            <a:off x="4983528" y="5335024"/>
            <a:ext cx="18418435" cy="60483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912812" indent="-912812" algn="just" defTabSz="457200">
              <a:lnSpc>
                <a:spcPts val="7300"/>
              </a:lnSpc>
              <a:spcBef>
                <a:spcPts val="1200"/>
              </a:spcBef>
              <a:buSzPct val="100000"/>
              <a:buAutoNum type="arabicPeriod" startAt="1"/>
              <a:defRPr b="0" sz="4600">
                <a:latin typeface="Avenir Next"/>
                <a:ea typeface="Avenir Next"/>
                <a:cs typeface="Avenir Next"/>
                <a:sym typeface="Avenir Next"/>
              </a:defRPr>
            </a:pPr>
            <a:r>
              <a:t>Apesar de poucos exercícios, os que estavam presentes seguiam a metodologia usada no tratamento (positivo). Poucos exercícios (negativo)</a:t>
            </a:r>
          </a:p>
          <a:p>
            <a:pPr marL="912812" indent="-912812" algn="just" defTabSz="457200">
              <a:lnSpc>
                <a:spcPts val="7300"/>
              </a:lnSpc>
              <a:spcBef>
                <a:spcPts val="1200"/>
              </a:spcBef>
              <a:buSzPct val="100000"/>
              <a:buAutoNum type="arabicPeriod" startAt="1"/>
              <a:defRPr b="0" sz="4600">
                <a:latin typeface="Avenir Next"/>
                <a:ea typeface="Avenir Next"/>
                <a:cs typeface="Avenir Next"/>
                <a:sym typeface="Avenir Next"/>
              </a:defRPr>
            </a:pPr>
            <a:r>
              <a:t>Aplicativo com boa aceitação por parte de todo o público (positivo). Necessidade de realização de ajustes em alguns pontos do aplicativo (negativo).</a:t>
            </a:r>
          </a:p>
          <a:p>
            <a:pPr marL="912812" indent="-912812" algn="just" defTabSz="457200">
              <a:lnSpc>
                <a:spcPts val="7300"/>
              </a:lnSpc>
              <a:spcBef>
                <a:spcPts val="1200"/>
              </a:spcBef>
              <a:buSzPct val="100000"/>
              <a:buAutoNum type="arabicPeriod" startAt="1"/>
              <a:defRPr b="0" sz="4600">
                <a:latin typeface="Avenir Next"/>
                <a:ea typeface="Avenir Next"/>
                <a:cs typeface="Avenir Next"/>
                <a:sym typeface="Avenir Next"/>
              </a:defRPr>
            </a:pPr>
            <a:r>
              <a:t>Facilidade de uso (positivo).</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Trabalhos futuros"/>
          <p:cNvSpPr txBox="1"/>
          <p:nvPr/>
        </p:nvSpPr>
        <p:spPr>
          <a:xfrm>
            <a:off x="2860861" y="1192271"/>
            <a:ext cx="7768261" cy="15602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Trabalhos futuros</a:t>
            </a:r>
          </a:p>
        </p:txBody>
      </p:sp>
      <p:sp>
        <p:nvSpPr>
          <p:cNvPr id="207"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sp>
        <p:nvSpPr>
          <p:cNvPr id="208" name="Pontos a serem feitos futuramente:"/>
          <p:cNvSpPr txBox="1"/>
          <p:nvPr/>
        </p:nvSpPr>
        <p:spPr>
          <a:xfrm>
            <a:off x="2848431" y="3572260"/>
            <a:ext cx="20525375" cy="9429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638968" indent="-638968" algn="just" defTabSz="457200">
              <a:lnSpc>
                <a:spcPts val="7300"/>
              </a:lnSpc>
              <a:spcBef>
                <a:spcPts val="1200"/>
              </a:spcBef>
              <a:buSzPct val="145000"/>
              <a:buChar char="•"/>
              <a:defRPr b="0" sz="4600">
                <a:latin typeface="Avenir Next"/>
                <a:ea typeface="Avenir Next"/>
                <a:cs typeface="Avenir Next"/>
                <a:sym typeface="Avenir Next"/>
              </a:defRPr>
            </a:lvl1pPr>
          </a:lstStyle>
          <a:p>
            <a:pPr/>
            <a:r>
              <a:t>Pontos a serem feitos futuramente:</a:t>
            </a:r>
          </a:p>
        </p:txBody>
      </p:sp>
      <p:sp>
        <p:nvSpPr>
          <p:cNvPr id="209" name="Aumentar o número de variações dos exercícios já existentes.…"/>
          <p:cNvSpPr txBox="1"/>
          <p:nvPr/>
        </p:nvSpPr>
        <p:spPr>
          <a:xfrm>
            <a:off x="4983528" y="5658873"/>
            <a:ext cx="18418435" cy="54006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912812" indent="-912812" algn="just" defTabSz="457200">
              <a:lnSpc>
                <a:spcPts val="7300"/>
              </a:lnSpc>
              <a:spcBef>
                <a:spcPts val="1200"/>
              </a:spcBef>
              <a:buSzPct val="100000"/>
              <a:buAutoNum type="arabicPeriod" startAt="1"/>
              <a:defRPr b="0" sz="4600">
                <a:latin typeface="Avenir Next"/>
                <a:ea typeface="Avenir Next"/>
                <a:cs typeface="Avenir Next"/>
                <a:sym typeface="Avenir Next"/>
              </a:defRPr>
            </a:pPr>
            <a:r>
              <a:t>Aumentar o número de variações dos exercícios já existentes.</a:t>
            </a:r>
          </a:p>
          <a:p>
            <a:pPr marL="912812" indent="-912812" algn="just" defTabSz="457200">
              <a:lnSpc>
                <a:spcPts val="7300"/>
              </a:lnSpc>
              <a:spcBef>
                <a:spcPts val="1200"/>
              </a:spcBef>
              <a:buSzPct val="100000"/>
              <a:buAutoNum type="arabicPeriod" startAt="1"/>
              <a:defRPr b="0" sz="4600">
                <a:latin typeface="Avenir Next"/>
                <a:ea typeface="Avenir Next"/>
                <a:cs typeface="Avenir Next"/>
                <a:sym typeface="Avenir Next"/>
              </a:defRPr>
            </a:pPr>
            <a:r>
              <a:t>Mais exercícios, focando em outros aspectos do tratamento.</a:t>
            </a:r>
          </a:p>
          <a:p>
            <a:pPr marL="912812" indent="-912812" algn="just" defTabSz="457200">
              <a:lnSpc>
                <a:spcPts val="7300"/>
              </a:lnSpc>
              <a:spcBef>
                <a:spcPts val="1200"/>
              </a:spcBef>
              <a:buSzPct val="100000"/>
              <a:buAutoNum type="arabicPeriod" startAt="1"/>
              <a:defRPr b="0" sz="4600">
                <a:latin typeface="Avenir Next"/>
                <a:ea typeface="Avenir Next"/>
                <a:cs typeface="Avenir Next"/>
                <a:sym typeface="Avenir Next"/>
              </a:defRPr>
            </a:pPr>
            <a:r>
              <a:t>Funcionalidade para manter um registro do paciente, com informações de contato e endereço, um pequeno prontuário e agenda.</a:t>
            </a:r>
          </a:p>
          <a:p>
            <a:pPr marL="912812" indent="-912812" algn="just" defTabSz="457200">
              <a:lnSpc>
                <a:spcPts val="7300"/>
              </a:lnSpc>
              <a:spcBef>
                <a:spcPts val="1200"/>
              </a:spcBef>
              <a:buSzPct val="100000"/>
              <a:buAutoNum type="arabicPeriod" startAt="1"/>
              <a:defRPr b="0" sz="4600">
                <a:latin typeface="Avenir Next"/>
                <a:ea typeface="Avenir Next"/>
                <a:cs typeface="Avenir Next"/>
                <a:sym typeface="Avenir Next"/>
              </a:defRPr>
            </a:pPr>
            <a:r>
              <a:t>Versão Android.</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Referências"/>
          <p:cNvSpPr txBox="1"/>
          <p:nvPr/>
        </p:nvSpPr>
        <p:spPr>
          <a:xfrm>
            <a:off x="2879191" y="1220428"/>
            <a:ext cx="5422723" cy="15602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Referências</a:t>
            </a:r>
          </a:p>
        </p:txBody>
      </p:sp>
      <p:sp>
        <p:nvSpPr>
          <p:cNvPr id="212"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sp>
        <p:nvSpPr>
          <p:cNvPr id="213" name="Santos, Maria C. Souza. Dissocie - Aplicativo de Apoio a Fonoaudiologia para Dispositivos Móveis. Marilia, 2013.…"/>
          <p:cNvSpPr txBox="1"/>
          <p:nvPr/>
        </p:nvSpPr>
        <p:spPr>
          <a:xfrm>
            <a:off x="2876588" y="3550145"/>
            <a:ext cx="20525375" cy="8474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defTabSz="457200">
              <a:lnSpc>
                <a:spcPts val="5600"/>
              </a:lnSpc>
              <a:spcBef>
                <a:spcPts val="1200"/>
              </a:spcBef>
              <a:defRPr b="0">
                <a:latin typeface="Avenir Next"/>
                <a:ea typeface="Avenir Next"/>
                <a:cs typeface="Avenir Next"/>
                <a:sym typeface="Avenir Next"/>
              </a:defRPr>
            </a:pPr>
            <a:r>
              <a:t>Santos, Maria C. Souza. Dissocie - Aplicativo de Apoio a Fonoaudiologia para Dispositivos Móveis. Marilia, 2013. </a:t>
            </a:r>
          </a:p>
          <a:p>
            <a:pPr algn="l" defTabSz="457200">
              <a:lnSpc>
                <a:spcPts val="5600"/>
              </a:lnSpc>
              <a:spcBef>
                <a:spcPts val="1200"/>
              </a:spcBef>
              <a:defRPr b="0">
                <a:latin typeface="Avenir Next"/>
                <a:ea typeface="Avenir Next"/>
                <a:cs typeface="Avenir Next"/>
                <a:sym typeface="Avenir Next"/>
              </a:defRPr>
            </a:pPr>
          </a:p>
          <a:p>
            <a:pPr algn="l" defTabSz="457200">
              <a:lnSpc>
                <a:spcPts val="5600"/>
              </a:lnSpc>
              <a:spcBef>
                <a:spcPts val="1200"/>
              </a:spcBef>
              <a:defRPr b="0">
                <a:latin typeface="Avenir Next"/>
                <a:ea typeface="Avenir Next"/>
                <a:cs typeface="Avenir Next"/>
                <a:sym typeface="Avenir Next"/>
              </a:defRPr>
            </a:pPr>
            <a:r>
              <a:t>Arruda, João Sigefredo; Reis, Francisco Prado; Fonseca, Vânia. Avaliação da Linguagem após Acidente Vascular Cerebral em Adultos no Estado de Sergipe. CEFAC, 2014. </a:t>
            </a:r>
          </a:p>
          <a:p>
            <a:pPr algn="l" defTabSz="457200">
              <a:lnSpc>
                <a:spcPts val="5600"/>
              </a:lnSpc>
              <a:spcBef>
                <a:spcPts val="1200"/>
              </a:spcBef>
              <a:defRPr b="0">
                <a:latin typeface="Avenir Next"/>
                <a:ea typeface="Avenir Next"/>
                <a:cs typeface="Avenir Next"/>
                <a:sym typeface="Avenir Next"/>
              </a:defRPr>
            </a:pPr>
          </a:p>
          <a:p>
            <a:pPr algn="l" defTabSz="457200">
              <a:lnSpc>
                <a:spcPts val="5600"/>
              </a:lnSpc>
              <a:spcBef>
                <a:spcPts val="1200"/>
              </a:spcBef>
              <a:defRPr b="0">
                <a:latin typeface="Avenir Next"/>
                <a:ea typeface="Avenir Next"/>
                <a:cs typeface="Avenir Next"/>
                <a:sym typeface="Avenir Next"/>
              </a:defRPr>
            </a:pPr>
            <a:r>
              <a:t>Michelino, Cibele R. da Silva; Caldana, Magali de L. Grupo de Orientação Fonoaudiológico aos Familiares de Lesionados Cerebrais Adultos. CEFAC, 2005, vol7, n. 2, p. 137-148. </a:t>
            </a:r>
          </a:p>
          <a:p>
            <a:pPr algn="l" defTabSz="457200">
              <a:lnSpc>
                <a:spcPts val="5600"/>
              </a:lnSpc>
              <a:spcBef>
                <a:spcPts val="1200"/>
              </a:spcBef>
              <a:defRPr b="0">
                <a:latin typeface="Avenir Next"/>
                <a:ea typeface="Avenir Next"/>
                <a:cs typeface="Avenir Next"/>
                <a:sym typeface="Avenir Next"/>
              </a:defRPr>
            </a:pPr>
          </a:p>
          <a:p>
            <a:pPr algn="l" defTabSz="457200">
              <a:lnSpc>
                <a:spcPts val="5600"/>
              </a:lnSpc>
              <a:spcBef>
                <a:spcPts val="1200"/>
              </a:spcBef>
              <a:defRPr b="0">
                <a:latin typeface="Avenir Next"/>
                <a:ea typeface="Avenir Next"/>
                <a:cs typeface="Avenir Next"/>
                <a:sym typeface="Avenir Next"/>
              </a:defRPr>
            </a:pPr>
            <a:r>
              <a:t>Evans, Luciane. Crescem no Brasil mortes por AVC entre 15 e 34 anos. Disponível em: http:// www.em.com.br/app/noticia/tecnologia/2013/02/27/interna_tecnologia,353287/crescem-no-brasil- mortes-por-avc-entre-15-e-34-anos.shtml. Acessado em: 23/09/2016. </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Referências"/>
          <p:cNvSpPr txBox="1"/>
          <p:nvPr/>
        </p:nvSpPr>
        <p:spPr>
          <a:xfrm>
            <a:off x="2879191" y="1220428"/>
            <a:ext cx="5422723" cy="15602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Referências</a:t>
            </a:r>
          </a:p>
        </p:txBody>
      </p:sp>
      <p:sp>
        <p:nvSpPr>
          <p:cNvPr id="216"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sp>
        <p:nvSpPr>
          <p:cNvPr id="217" name="Brasil. Ministério da Saúde. Diretrizes de Atenção à Reabilitação da Pessoa com Acidente Vascular Cerebral. Brasília, 2013.…"/>
          <p:cNvSpPr txBox="1"/>
          <p:nvPr/>
        </p:nvSpPr>
        <p:spPr>
          <a:xfrm>
            <a:off x="2876588" y="3499756"/>
            <a:ext cx="20525375" cy="106584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defTabSz="457200">
              <a:lnSpc>
                <a:spcPts val="4900"/>
              </a:lnSpc>
              <a:spcBef>
                <a:spcPts val="1200"/>
              </a:spcBef>
              <a:defRPr b="0" sz="2600">
                <a:latin typeface="Avenir Next"/>
                <a:ea typeface="Avenir Next"/>
                <a:cs typeface="Avenir Next"/>
                <a:sym typeface="Avenir Next"/>
              </a:defRPr>
            </a:pPr>
            <a:r>
              <a:t>Brasil. Ministério da Saúde. Diretrizes de Atenção à Reabilitação da Pessoa com Acidente Vascular Cerebral. Brasília, 2013. </a:t>
            </a:r>
          </a:p>
          <a:p>
            <a:pPr algn="l" defTabSz="457200">
              <a:lnSpc>
                <a:spcPts val="4900"/>
              </a:lnSpc>
              <a:spcBef>
                <a:spcPts val="1200"/>
              </a:spcBef>
              <a:defRPr b="0" sz="2600">
                <a:latin typeface="Avenir Next"/>
                <a:ea typeface="Avenir Next"/>
                <a:cs typeface="Avenir Next"/>
                <a:sym typeface="Avenir Next"/>
              </a:defRPr>
            </a:pPr>
            <a:r>
              <a:t>Kunst, Letícia R. et al. Eficácia da Fonoterapia em um Caso de Afasia Expressiva Decorrente de Acidente Vascular Encefálico. CEFAC, 2012. </a:t>
            </a:r>
          </a:p>
          <a:p>
            <a:pPr algn="l" defTabSz="457200">
              <a:lnSpc>
                <a:spcPts val="4900"/>
              </a:lnSpc>
              <a:spcBef>
                <a:spcPts val="1200"/>
              </a:spcBef>
              <a:defRPr b="0" sz="2600">
                <a:latin typeface="Avenir Next"/>
                <a:ea typeface="Avenir Next"/>
                <a:cs typeface="Avenir Next"/>
                <a:sym typeface="Avenir Next"/>
              </a:defRPr>
            </a:pPr>
          </a:p>
          <a:p>
            <a:pPr algn="l" defTabSz="457200">
              <a:lnSpc>
                <a:spcPts val="4900"/>
              </a:lnSpc>
              <a:spcBef>
                <a:spcPts val="1200"/>
              </a:spcBef>
              <a:defRPr b="0" sz="2600">
                <a:latin typeface="Avenir Next"/>
                <a:ea typeface="Avenir Next"/>
                <a:cs typeface="Avenir Next"/>
                <a:sym typeface="Avenir Next"/>
              </a:defRPr>
            </a:pPr>
            <a:r>
              <a:t>Bahia, Maria M.; Chun, Regina, Yu S. Qualidade de Vida na Afasia: Diferença entre Afásicos Fluentes e Não Fluentes Usuários de Comunicação Suplementar e/ou Alternativa. Audiol Commun, 2014. </a:t>
            </a:r>
          </a:p>
          <a:p>
            <a:pPr algn="l" defTabSz="457200">
              <a:lnSpc>
                <a:spcPts val="4900"/>
              </a:lnSpc>
              <a:spcBef>
                <a:spcPts val="1200"/>
              </a:spcBef>
              <a:defRPr b="0" sz="2600">
                <a:latin typeface="Avenir Next"/>
                <a:ea typeface="Avenir Next"/>
                <a:cs typeface="Avenir Next"/>
                <a:sym typeface="Avenir Next"/>
              </a:defRPr>
            </a:pPr>
            <a:r>
              <a:t>Souza, Pedro M. Lopes . Afasia - Como Intervir? Disponível em: http://www.psicologia.pt/artigos/ textos/A0260.pdf. Acessado em: 07/09/2016. </a:t>
            </a:r>
          </a:p>
          <a:p>
            <a:pPr algn="l" defTabSz="457200">
              <a:lnSpc>
                <a:spcPts val="4900"/>
              </a:lnSpc>
              <a:spcBef>
                <a:spcPts val="1200"/>
              </a:spcBef>
              <a:defRPr b="0" sz="2600">
                <a:latin typeface="Avenir Next"/>
                <a:ea typeface="Avenir Next"/>
                <a:cs typeface="Avenir Next"/>
                <a:sym typeface="Avenir Next"/>
              </a:defRPr>
            </a:pPr>
          </a:p>
          <a:p>
            <a:pPr algn="l" defTabSz="457200">
              <a:lnSpc>
                <a:spcPts val="4900"/>
              </a:lnSpc>
              <a:spcBef>
                <a:spcPts val="1200"/>
              </a:spcBef>
              <a:defRPr b="0" sz="2600">
                <a:latin typeface="Avenir Next"/>
                <a:ea typeface="Avenir Next"/>
                <a:cs typeface="Avenir Next"/>
                <a:sym typeface="Avenir Next"/>
              </a:defRPr>
            </a:pPr>
            <a:r>
              <a:t>Aspesi, Nelson Venturella; Gobbato, Pedro Luiz. Afasia, 2016. Disponível em: https:// www.abcdasaude.com.br/neurologia/afasia. Acessado em: 14/10/2016. </a:t>
            </a:r>
          </a:p>
          <a:p>
            <a:pPr algn="l" defTabSz="457200">
              <a:lnSpc>
                <a:spcPts val="4900"/>
              </a:lnSpc>
              <a:spcBef>
                <a:spcPts val="1200"/>
              </a:spcBef>
              <a:defRPr b="0" sz="2600">
                <a:latin typeface="Avenir Next"/>
                <a:ea typeface="Avenir Next"/>
                <a:cs typeface="Avenir Next"/>
                <a:sym typeface="Avenir Next"/>
              </a:defRPr>
            </a:pPr>
          </a:p>
          <a:p>
            <a:pPr algn="l" defTabSz="457200">
              <a:lnSpc>
                <a:spcPts val="4900"/>
              </a:lnSpc>
              <a:spcBef>
                <a:spcPts val="1200"/>
              </a:spcBef>
              <a:defRPr b="0" sz="2600">
                <a:latin typeface="Avenir Next"/>
                <a:ea typeface="Avenir Next"/>
                <a:cs typeface="Avenir Next"/>
                <a:sym typeface="Avenir Next"/>
              </a:defRPr>
            </a:pPr>
            <a:r>
              <a:t>Prestes, Valéria M. Martins. Afasia e Plasticidade Cerebral. CEFAC,1998. </a:t>
            </a:r>
          </a:p>
          <a:p>
            <a:pPr algn="l" defTabSz="457200">
              <a:lnSpc>
                <a:spcPts val="4900"/>
              </a:lnSpc>
              <a:spcBef>
                <a:spcPts val="1200"/>
              </a:spcBef>
              <a:defRPr b="0" sz="2600">
                <a:latin typeface="Avenir Next"/>
                <a:ea typeface="Avenir Next"/>
                <a:cs typeface="Avenir Next"/>
                <a:sym typeface="Avenir Next"/>
              </a:defRPr>
            </a:pPr>
            <a:r>
              <a:t>Martins, José R. Redondo. Desenvolvimento de uma Aplicação Multimídia como Ferramenta Terapêutica. Universidade Nova de Lisboa, 2011. </a:t>
            </a:r>
          </a:p>
          <a:p>
            <a:pPr algn="l" defTabSz="457200">
              <a:lnSpc>
                <a:spcPts val="4900"/>
              </a:lnSpc>
              <a:spcBef>
                <a:spcPts val="1200"/>
              </a:spcBef>
              <a:defRPr b="0" sz="2600">
                <a:latin typeface="Avenir Next"/>
                <a:ea typeface="Avenir Next"/>
                <a:cs typeface="Avenir Next"/>
                <a:sym typeface="Avenir Next"/>
              </a:defRPr>
            </a:pPr>
          </a:p>
          <a:p>
            <a:pPr algn="l" defTabSz="457200">
              <a:lnSpc>
                <a:spcPts val="4900"/>
              </a:lnSpc>
              <a:spcBef>
                <a:spcPts val="1200"/>
              </a:spcBef>
              <a:defRPr b="0" sz="2600">
                <a:latin typeface="Avenir Next"/>
                <a:ea typeface="Avenir Next"/>
                <a:cs typeface="Avenir Next"/>
                <a:sym typeface="Avenir Next"/>
              </a:defRPr>
            </a:pPr>
            <a:r>
              <a:t>Sandt-Koenderman, Mieke E. Aphasia rehabilitation and the role of computer technology: Can we keep up with modern times?. International Journal of Speech-Language Pathology, 2011, vol 13, p. 21 - 27. </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Referências"/>
          <p:cNvSpPr txBox="1"/>
          <p:nvPr/>
        </p:nvSpPr>
        <p:spPr>
          <a:xfrm>
            <a:off x="2879191" y="1220428"/>
            <a:ext cx="5422723" cy="15602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Referências</a:t>
            </a:r>
          </a:p>
        </p:txBody>
      </p:sp>
      <p:sp>
        <p:nvSpPr>
          <p:cNvPr id="220" name="Texto"/>
          <p:cNvSpPr txBox="1"/>
          <p:nvPr/>
        </p:nvSpPr>
        <p:spPr>
          <a:xfrm>
            <a:off x="4521200" y="4010140"/>
            <a:ext cx="231775" cy="498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457200">
              <a:lnSpc>
                <a:spcPts val="2800"/>
              </a:lnSpc>
              <a:defRPr b="0" sz="1200">
                <a:latin typeface="Times"/>
                <a:ea typeface="Times"/>
                <a:cs typeface="Times"/>
                <a:sym typeface="Times"/>
              </a:defRPr>
            </a:lvl1pPr>
          </a:lstStyle>
          <a:p>
            <a:pPr/>
            <a:r>
              <a:t> </a:t>
            </a:r>
          </a:p>
        </p:txBody>
      </p:sp>
      <p:sp>
        <p:nvSpPr>
          <p:cNvPr id="221" name="Nichols, Mark H., Cator, Karen (2016), Challenge Based Learning White Paper. Cupertino, California: Apple, Inc.…"/>
          <p:cNvSpPr txBox="1"/>
          <p:nvPr/>
        </p:nvSpPr>
        <p:spPr>
          <a:xfrm>
            <a:off x="2876588" y="3556246"/>
            <a:ext cx="20525375" cy="80676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defTabSz="457200">
              <a:lnSpc>
                <a:spcPts val="4900"/>
              </a:lnSpc>
              <a:spcBef>
                <a:spcPts val="1200"/>
              </a:spcBef>
              <a:defRPr b="0" sz="2600">
                <a:latin typeface="Avenir Next"/>
                <a:ea typeface="Avenir Next"/>
                <a:cs typeface="Avenir Next"/>
                <a:sym typeface="Avenir Next"/>
              </a:defRPr>
            </a:pPr>
            <a:r>
              <a:t>Nichols, Mark H., Cator, Karen (2016), Challenge Based Learning White Paper. Cupertino, California: Apple, Inc. </a:t>
            </a:r>
          </a:p>
          <a:p>
            <a:pPr algn="l" defTabSz="457200">
              <a:lnSpc>
                <a:spcPts val="4900"/>
              </a:lnSpc>
              <a:spcBef>
                <a:spcPts val="1200"/>
              </a:spcBef>
              <a:defRPr b="0" sz="2600">
                <a:latin typeface="Avenir Next"/>
                <a:ea typeface="Avenir Next"/>
                <a:cs typeface="Avenir Next"/>
                <a:sym typeface="Avenir Next"/>
              </a:defRPr>
            </a:pPr>
            <a:r>
              <a:t>13 </a:t>
            </a:r>
          </a:p>
          <a:p>
            <a:pPr algn="l" defTabSz="457200">
              <a:lnSpc>
                <a:spcPts val="4900"/>
              </a:lnSpc>
              <a:spcBef>
                <a:spcPts val="1200"/>
              </a:spcBef>
              <a:defRPr b="0" sz="2600">
                <a:latin typeface="Avenir Next"/>
                <a:ea typeface="Avenir Next"/>
                <a:cs typeface="Avenir Next"/>
                <a:sym typeface="Avenir Next"/>
              </a:defRPr>
            </a:pPr>
          </a:p>
          <a:p>
            <a:pPr algn="l" defTabSz="457200">
              <a:lnSpc>
                <a:spcPts val="4900"/>
              </a:lnSpc>
              <a:spcBef>
                <a:spcPts val="1200"/>
              </a:spcBef>
              <a:defRPr b="0" sz="2600">
                <a:latin typeface="Avenir Next"/>
                <a:ea typeface="Avenir Next"/>
                <a:cs typeface="Avenir Next"/>
                <a:sym typeface="Avenir Next"/>
              </a:defRPr>
            </a:pPr>
            <a:r>
              <a:t>Fabri, José Augusto. A etnografia como processo de levantamento de requisitos. Disponível em: https://engenhariasoftware.wordpress.com/2012/12/11/a-etnografia-como-processo-de- levantamento-de-requisitos/. Acessado em: 05/04/2018. </a:t>
            </a:r>
          </a:p>
          <a:p>
            <a:pPr algn="l" defTabSz="457200">
              <a:lnSpc>
                <a:spcPts val="4900"/>
              </a:lnSpc>
              <a:spcBef>
                <a:spcPts val="1200"/>
              </a:spcBef>
              <a:defRPr b="0" sz="2600">
                <a:latin typeface="Avenir Next"/>
                <a:ea typeface="Avenir Next"/>
                <a:cs typeface="Avenir Next"/>
                <a:sym typeface="Avenir Next"/>
              </a:defRPr>
            </a:pPr>
          </a:p>
          <a:p>
            <a:pPr algn="l" defTabSz="457200">
              <a:lnSpc>
                <a:spcPts val="4900"/>
              </a:lnSpc>
              <a:spcBef>
                <a:spcPts val="1200"/>
              </a:spcBef>
              <a:defRPr b="0" sz="2600">
                <a:latin typeface="Avenir Next"/>
                <a:ea typeface="Avenir Next"/>
                <a:cs typeface="Avenir Next"/>
                <a:sym typeface="Avenir Next"/>
              </a:defRPr>
            </a:pPr>
            <a:r>
              <a:t>Ramsberger, Gail; Messamer, Paula. Best Practices for Incorporating Non-Aphasia-Specific Apps into Therapy. Thieme Medical, 2014. Disponível em: https://www.thieme-connect.com/products/ ejournals/html/10.1055/s-0033-1362992. Acessado em: 10/09/2016. </a:t>
            </a:r>
          </a:p>
          <a:p>
            <a:pPr algn="l" defTabSz="457200">
              <a:lnSpc>
                <a:spcPts val="4900"/>
              </a:lnSpc>
              <a:spcBef>
                <a:spcPts val="1200"/>
              </a:spcBef>
              <a:defRPr b="0" sz="2600">
                <a:latin typeface="Avenir Next"/>
                <a:ea typeface="Avenir Next"/>
                <a:cs typeface="Avenir Next"/>
                <a:sym typeface="Avenir Next"/>
              </a:defRPr>
            </a:pPr>
          </a:p>
          <a:p>
            <a:pPr algn="l" defTabSz="457200">
              <a:lnSpc>
                <a:spcPts val="4900"/>
              </a:lnSpc>
              <a:spcBef>
                <a:spcPts val="1200"/>
              </a:spcBef>
              <a:defRPr b="0" sz="2600">
                <a:latin typeface="Avenir Next"/>
                <a:ea typeface="Avenir Next"/>
                <a:cs typeface="Avenir Next"/>
                <a:sym typeface="Avenir Next"/>
              </a:defRPr>
            </a:pPr>
            <a:r>
              <a:t>Iza, Mauricio. Tecnología Computacional en Afasia. Universidad de Málaga, 2003. </a:t>
            </a:r>
          </a:p>
          <a:p>
            <a:pPr algn="l" defTabSz="457200">
              <a:lnSpc>
                <a:spcPts val="4900"/>
              </a:lnSpc>
              <a:spcBef>
                <a:spcPts val="1200"/>
              </a:spcBef>
              <a:defRPr b="0" sz="2600">
                <a:latin typeface="Avenir Next"/>
                <a:ea typeface="Avenir Next"/>
                <a:cs typeface="Avenir Next"/>
                <a:sym typeface="Avenir Next"/>
              </a:defRPr>
            </a:pPr>
          </a:p>
          <a:p>
            <a:pPr algn="l" defTabSz="457200">
              <a:lnSpc>
                <a:spcPts val="4900"/>
              </a:lnSpc>
              <a:spcBef>
                <a:spcPts val="1200"/>
              </a:spcBef>
              <a:defRPr b="0" sz="2600">
                <a:latin typeface="Avenir Next"/>
                <a:ea typeface="Avenir Next"/>
                <a:cs typeface="Avenir Next"/>
                <a:sym typeface="Avenir Next"/>
              </a:defRPr>
            </a:pPr>
            <a:r>
              <a:t>Limongi, S. C. O. Tratado de Fonoaudiologia. Cap. 37 A Linguagem na Síndrome de Down. p.373. Editora Roca 2010.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Introdução"/>
          <p:cNvSpPr txBox="1"/>
          <p:nvPr/>
        </p:nvSpPr>
        <p:spPr>
          <a:xfrm>
            <a:off x="2161105" y="1220428"/>
            <a:ext cx="4887901" cy="15602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Introdução</a:t>
            </a:r>
          </a:p>
        </p:txBody>
      </p:sp>
      <p:sp>
        <p:nvSpPr>
          <p:cNvPr id="126" name="O AVC (Acidente Vascular Cerebral) é considerado uma das principais moléstias que afetam a fala, causando incapacitação parcial ou total de comunicação do indivíduo acometido. Os distúrbios de fala mais comuns provenientes de AVC são (Michelino; Caldana, 2005):"/>
          <p:cNvSpPr txBox="1"/>
          <p:nvPr/>
        </p:nvSpPr>
        <p:spPr>
          <a:xfrm>
            <a:off x="2848431" y="3551494"/>
            <a:ext cx="20525375" cy="3343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444500" indent="-444500" algn="just">
              <a:buSzPct val="145000"/>
              <a:buChar char="•"/>
              <a:defRPr b="0" sz="4600">
                <a:latin typeface="Avenir Next"/>
                <a:ea typeface="Avenir Next"/>
                <a:cs typeface="Avenir Next"/>
                <a:sym typeface="Avenir Next"/>
              </a:defRPr>
            </a:lvl1pPr>
          </a:lstStyle>
          <a:p>
            <a:pPr/>
            <a:r>
              <a:t>O AVC (Acidente Vascular Cerebral) é considerado uma das principais moléstias que afetam a fala, causando incapacitação parcial ou total de comunicação do indivíduo acometido. Os distúrbios de fala mais comuns provenientes de AVC são (Michelino; Caldana, 2005): </a:t>
            </a:r>
          </a:p>
        </p:txBody>
      </p:sp>
      <p:sp>
        <p:nvSpPr>
          <p:cNvPr id="127" name="Afasia (e suas variações)…"/>
          <p:cNvSpPr txBox="1"/>
          <p:nvPr/>
        </p:nvSpPr>
        <p:spPr>
          <a:xfrm>
            <a:off x="4955371" y="7265584"/>
            <a:ext cx="18418435" cy="25431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912812" indent="-912812" algn="just">
              <a:buSzPct val="100000"/>
              <a:buAutoNum type="arabicPeriod" startAt="1"/>
              <a:defRPr b="0" sz="4600">
                <a:latin typeface="Avenir Next"/>
                <a:ea typeface="Avenir Next"/>
                <a:cs typeface="Avenir Next"/>
                <a:sym typeface="Avenir Next"/>
              </a:defRPr>
            </a:pPr>
            <a:r>
              <a:t>Afasia (e suas variações)</a:t>
            </a:r>
          </a:p>
          <a:p>
            <a:pPr marL="912812" indent="-912812" algn="just">
              <a:buSzPct val="100000"/>
              <a:buAutoNum type="arabicPeriod" startAt="1"/>
              <a:defRPr b="0" sz="4600">
                <a:latin typeface="Avenir Next"/>
                <a:ea typeface="Avenir Next"/>
                <a:cs typeface="Avenir Next"/>
                <a:sym typeface="Avenir Next"/>
              </a:defRPr>
            </a:pPr>
            <a:r>
              <a:t>Disartria</a:t>
            </a:r>
          </a:p>
          <a:p>
            <a:pPr marL="912812" indent="-912812" algn="just">
              <a:buSzPct val="100000"/>
              <a:buAutoNum type="arabicPeriod" startAt="1"/>
              <a:defRPr b="0" sz="4600">
                <a:latin typeface="Avenir Next"/>
                <a:ea typeface="Avenir Next"/>
                <a:cs typeface="Avenir Next"/>
                <a:sym typeface="Avenir Next"/>
              </a:defRPr>
            </a:pPr>
            <a:r>
              <a:t>Dislalia</a:t>
            </a:r>
          </a:p>
        </p:txBody>
      </p:sp>
      <p:sp>
        <p:nvSpPr>
          <p:cNvPr id="128" name="Dados revelam que em escala global, o AVC é a segunda maior causa de mortes, ficando atrás dos problemas cardíacos (Evans, 2013)."/>
          <p:cNvSpPr txBox="1"/>
          <p:nvPr/>
        </p:nvSpPr>
        <p:spPr>
          <a:xfrm>
            <a:off x="2848431" y="10579625"/>
            <a:ext cx="20525375" cy="1743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638968" indent="-638968" algn="just" defTabSz="457200">
              <a:lnSpc>
                <a:spcPts val="7300"/>
              </a:lnSpc>
              <a:spcBef>
                <a:spcPts val="1200"/>
              </a:spcBef>
              <a:buSzPct val="145000"/>
              <a:buChar char="•"/>
              <a:defRPr b="0" sz="4600">
                <a:latin typeface="Avenir Next"/>
                <a:ea typeface="Avenir Next"/>
                <a:cs typeface="Avenir Next"/>
                <a:sym typeface="Avenir Next"/>
              </a:defRPr>
            </a:lvl1pPr>
          </a:lstStyle>
          <a:p>
            <a:pPr/>
            <a:r>
              <a:t>Dados revelam que em escala global, o AVC é a segunda maior causa de mortes, ficando atrás dos problemas cardíacos (Evans, 2013).</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AFASIA"/>
          <p:cNvSpPr txBox="1"/>
          <p:nvPr/>
        </p:nvSpPr>
        <p:spPr>
          <a:xfrm>
            <a:off x="4464783" y="1834859"/>
            <a:ext cx="15454434" cy="148654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457200">
              <a:lnSpc>
                <a:spcPts val="14500"/>
              </a:lnSpc>
              <a:spcBef>
                <a:spcPts val="1200"/>
              </a:spcBef>
              <a:defRPr b="0" sz="10600">
                <a:latin typeface="DIN Condensed"/>
                <a:ea typeface="DIN Condensed"/>
                <a:cs typeface="DIN Condensed"/>
                <a:sym typeface="DIN Condensed"/>
              </a:defRPr>
            </a:lvl1pPr>
          </a:lstStyle>
          <a:p>
            <a:pPr/>
            <a:r>
              <a:t>AFASIA</a:t>
            </a:r>
          </a:p>
        </p:txBody>
      </p:sp>
      <p:sp>
        <p:nvSpPr>
          <p:cNvPr id="131" name="As afasias são distúrbios que afetam os aspectos de conteúdo, forma e uso da linguagem oral e escrita, em relação à sua expressão e/ou compreensão, como consequência de uma lesão cerebral; envolve os processos centrais de significação, seleção de palavras e formulação de mensagens. Este distúrbio é observado na expressão de símbolos por meio da comunicação oral, escrita ou gestual, tratando-se de uma dificuldade do paciente em lidar com elementos linguísticos.…"/>
          <p:cNvSpPr txBox="1"/>
          <p:nvPr/>
        </p:nvSpPr>
        <p:spPr>
          <a:xfrm>
            <a:off x="1553938" y="4697823"/>
            <a:ext cx="21276124" cy="64039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just" defTabSz="457200">
              <a:lnSpc>
                <a:spcPts val="6800"/>
              </a:lnSpc>
              <a:spcBef>
                <a:spcPts val="1200"/>
              </a:spcBef>
              <a:defRPr b="0" i="1" sz="4200">
                <a:latin typeface="Avenir Next"/>
                <a:ea typeface="Avenir Next"/>
                <a:cs typeface="Avenir Next"/>
                <a:sym typeface="Avenir Next"/>
              </a:defRPr>
            </a:pPr>
            <a:r>
              <a:t>As afasias são distúrbios que afetam os aspectos de conteúdo, forma e uso da linguagem oral e escrita, em relação à sua expressão e/ou compreensão, como consequência de uma lesão cerebral; envolve os processos centrais de significação, seleção de palavras e formulação de mensagens. Este distúrbio é observado na expressão de símbolos por meio da comunicação oral, escrita ou gestual, tratando-se de uma dificuldade do paciente em lidar com elementos linguísticos. </a:t>
            </a:r>
          </a:p>
          <a:p>
            <a:pPr algn="just" defTabSz="457200">
              <a:lnSpc>
                <a:spcPts val="6800"/>
              </a:lnSpc>
              <a:spcBef>
                <a:spcPts val="1200"/>
              </a:spcBef>
              <a:defRPr b="0" i="1" sz="4200">
                <a:latin typeface="Avenir Next"/>
                <a:ea typeface="Avenir Next"/>
                <a:cs typeface="Avenir Next"/>
                <a:sym typeface="Avenir Next"/>
              </a:defRPr>
            </a:pPr>
          </a:p>
          <a:p>
            <a:pPr algn="l" defTabSz="457200">
              <a:lnSpc>
                <a:spcPts val="5600"/>
              </a:lnSpc>
              <a:spcBef>
                <a:spcPts val="1200"/>
              </a:spcBef>
              <a:defRPr b="0">
                <a:latin typeface="Avenir Next"/>
                <a:ea typeface="Avenir Next"/>
                <a:cs typeface="Avenir Next"/>
                <a:sym typeface="Avenir Next"/>
              </a:defRPr>
            </a:pPr>
            <a:r>
              <a:t>(BRASIL - Cartilha de Reabilitação de pessoas com AVC, 2013a, p.37) </a:t>
            </a:r>
            <a:endParaRPr sz="1200">
              <a:latin typeface="Times"/>
              <a:ea typeface="Times"/>
              <a:cs typeface="Times"/>
              <a:sym typeface="Times"/>
            </a:endParaR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Introdução"/>
          <p:cNvSpPr txBox="1"/>
          <p:nvPr/>
        </p:nvSpPr>
        <p:spPr>
          <a:xfrm>
            <a:off x="2161105" y="1220428"/>
            <a:ext cx="4887901" cy="15602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Introdução</a:t>
            </a:r>
          </a:p>
        </p:txBody>
      </p:sp>
      <p:sp>
        <p:nvSpPr>
          <p:cNvPr id="134" name="Atualmente o tratamento para Afasia é realizado com base em uma série de exercícios que são planejados para o paciente, visando sempre sua condição clínica. Tais exercícios focam vários aspectos que trabalham em conjunto com a comunicação, tais como a percepção, analise, memória, cálculos entre outros, cujo foco é fazer com o que o paciente consiga perceber aquilo que está em sua volta e consequentemente consiga gerar um discurso (Limongi, 2010)."/>
          <p:cNvSpPr txBox="1"/>
          <p:nvPr/>
        </p:nvSpPr>
        <p:spPr>
          <a:xfrm>
            <a:off x="2848431" y="3562096"/>
            <a:ext cx="20525375" cy="57435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444500" indent="-444500" algn="just">
              <a:buSzPct val="145000"/>
              <a:buChar char="•"/>
              <a:defRPr b="0" sz="4600">
                <a:latin typeface="Avenir Next"/>
                <a:ea typeface="Avenir Next"/>
                <a:cs typeface="Avenir Next"/>
                <a:sym typeface="Avenir Next"/>
              </a:defRPr>
            </a:lvl1pPr>
          </a:lstStyle>
          <a:p>
            <a:pPr/>
            <a:r>
              <a:t>Atualmente o tratamento para Afasia é realizado com base em uma série de exercícios que são planejados para o paciente, visando sempre sua condição clínica. Tais exercícios focam vários aspectos que trabalham em conjunto com a comunicação, tais como a percepção, analise, memória, cálculos entre outros, cujo foco é fazer com o que o paciente consiga perceber aquilo que está em sua volta e consequentemente consiga gerar um discurso (Limongi, 2010).</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Problema"/>
          <p:cNvSpPr txBox="1"/>
          <p:nvPr/>
        </p:nvSpPr>
        <p:spPr>
          <a:xfrm>
            <a:off x="2875473" y="1220428"/>
            <a:ext cx="4360190" cy="15602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Problema</a:t>
            </a:r>
          </a:p>
        </p:txBody>
      </p:sp>
      <p:sp>
        <p:nvSpPr>
          <p:cNvPr id="137" name="Como consequência do AVC, há uma abrupta mudança na qualidade de vida do paciente e daqueles que o cercam. Tal mudança abrupta poderá acarretar vários outros problemas secundários ao paciente, tais como distúrbios de ordem psicológico (Bahia; Chun, 2014)."/>
          <p:cNvSpPr txBox="1"/>
          <p:nvPr/>
        </p:nvSpPr>
        <p:spPr>
          <a:xfrm>
            <a:off x="2848431" y="3551494"/>
            <a:ext cx="20525375" cy="3343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444500" indent="-444500" algn="just">
              <a:buSzPct val="145000"/>
              <a:buChar char="•"/>
              <a:defRPr b="0" sz="4600">
                <a:latin typeface="Avenir Next"/>
                <a:ea typeface="Avenir Next"/>
                <a:cs typeface="Avenir Next"/>
                <a:sym typeface="Avenir Next"/>
              </a:defRPr>
            </a:lvl1pPr>
          </a:lstStyle>
          <a:p>
            <a:pPr/>
            <a:r>
              <a:t>Como consequência do AVC, há uma abrupta mudança na qualidade de vida do paciente e daqueles que o cercam. Tal mudança abrupta poderá acarretar vários outros problemas secundários ao paciente, tais como distúrbios de ordem psicológico (Bahia; Chun, 2014). </a:t>
            </a:r>
          </a:p>
        </p:txBody>
      </p:sp>
      <p:sp>
        <p:nvSpPr>
          <p:cNvPr id="138" name="A grande maioria dos exercícios ministrados por fonoaudiólogos são feitos de forma manual, utilizando - se de fichas de papel, livros, cartões ilustrados, jogos de formação de palavras, etc (Limongi, 2010)."/>
          <p:cNvSpPr txBox="1"/>
          <p:nvPr/>
        </p:nvSpPr>
        <p:spPr>
          <a:xfrm>
            <a:off x="2848431" y="8065684"/>
            <a:ext cx="20525375" cy="25431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444500" indent="-444500" algn="just">
              <a:buSzPct val="145000"/>
              <a:buChar char="•"/>
              <a:defRPr b="0" sz="4600">
                <a:latin typeface="Avenir Next"/>
                <a:ea typeface="Avenir Next"/>
                <a:cs typeface="Avenir Next"/>
                <a:sym typeface="Avenir Next"/>
              </a:defRPr>
            </a:lvl1pPr>
          </a:lstStyle>
          <a:p>
            <a:pPr/>
            <a:r>
              <a:t>A grande maioria dos exercícios ministrados por fonoaudiólogos são feitos de forma manual, utilizando - se de fichas de papel, livros, cartões ilustrados, jogos de formação de palavras, etc (Limongi, 2010).</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0" name="Imagem" descr="Imagem"/>
          <p:cNvPicPr>
            <a:picLocks noChangeAspect="1"/>
          </p:cNvPicPr>
          <p:nvPr/>
        </p:nvPicPr>
        <p:blipFill>
          <a:blip r:embed="rId2">
            <a:extLst/>
          </a:blip>
          <a:stretch>
            <a:fillRect/>
          </a:stretch>
        </p:blipFill>
        <p:spPr>
          <a:xfrm>
            <a:off x="1066510" y="1541497"/>
            <a:ext cx="11639752" cy="3802954"/>
          </a:xfrm>
          <a:prstGeom prst="rect">
            <a:avLst/>
          </a:prstGeom>
          <a:ln w="12700">
            <a:miter lim="400000"/>
          </a:ln>
        </p:spPr>
      </p:pic>
      <p:pic>
        <p:nvPicPr>
          <p:cNvPr id="141" name="Imagem" descr="Imagem"/>
          <p:cNvPicPr>
            <a:picLocks noChangeAspect="1"/>
          </p:cNvPicPr>
          <p:nvPr/>
        </p:nvPicPr>
        <p:blipFill>
          <a:blip r:embed="rId3">
            <a:extLst/>
          </a:blip>
          <a:stretch>
            <a:fillRect/>
          </a:stretch>
        </p:blipFill>
        <p:spPr>
          <a:xfrm>
            <a:off x="16265385" y="1257461"/>
            <a:ext cx="6959703" cy="6959703"/>
          </a:xfrm>
          <a:prstGeom prst="rect">
            <a:avLst/>
          </a:prstGeom>
          <a:ln w="12700">
            <a:miter lim="400000"/>
          </a:ln>
        </p:spPr>
      </p:pic>
      <p:pic>
        <p:nvPicPr>
          <p:cNvPr id="142" name="Imagem" descr="Imagem"/>
          <p:cNvPicPr>
            <a:picLocks noChangeAspect="1"/>
          </p:cNvPicPr>
          <p:nvPr/>
        </p:nvPicPr>
        <p:blipFill>
          <a:blip r:embed="rId4">
            <a:extLst/>
          </a:blip>
          <a:stretch>
            <a:fillRect/>
          </a:stretch>
        </p:blipFill>
        <p:spPr>
          <a:xfrm>
            <a:off x="993914" y="5911697"/>
            <a:ext cx="5514996" cy="7437235"/>
          </a:xfrm>
          <a:prstGeom prst="rect">
            <a:avLst/>
          </a:prstGeom>
          <a:ln w="12700">
            <a:miter lim="400000"/>
          </a:ln>
        </p:spPr>
      </p:pic>
      <p:pic>
        <p:nvPicPr>
          <p:cNvPr id="143" name="Imagem" descr="Imagem"/>
          <p:cNvPicPr>
            <a:picLocks noChangeAspect="1"/>
          </p:cNvPicPr>
          <p:nvPr/>
        </p:nvPicPr>
        <p:blipFill>
          <a:blip r:embed="rId5">
            <a:extLst/>
          </a:blip>
          <a:stretch>
            <a:fillRect/>
          </a:stretch>
        </p:blipFill>
        <p:spPr>
          <a:xfrm>
            <a:off x="7564859" y="7256099"/>
            <a:ext cx="8128001" cy="6070601"/>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Problema"/>
          <p:cNvSpPr txBox="1"/>
          <p:nvPr/>
        </p:nvSpPr>
        <p:spPr>
          <a:xfrm>
            <a:off x="2875473" y="1220428"/>
            <a:ext cx="4360190" cy="15602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b="0" sz="11200">
                <a:latin typeface="DIN Condensed"/>
                <a:ea typeface="DIN Condensed"/>
                <a:cs typeface="DIN Condensed"/>
                <a:sym typeface="DIN Condensed"/>
              </a:defRPr>
            </a:lvl1pPr>
          </a:lstStyle>
          <a:p>
            <a:pPr/>
            <a:r>
              <a:t>Problema</a:t>
            </a:r>
          </a:p>
        </p:txBody>
      </p:sp>
      <p:sp>
        <p:nvSpPr>
          <p:cNvPr id="146" name="Várias aplicações foram desenvolvidas para computadores, para web e para dispositivos antigos, sendo que não foram portados para dispositivos móveis atuais (Ramsberger; Messamer - 2014) ."/>
          <p:cNvSpPr txBox="1"/>
          <p:nvPr/>
        </p:nvSpPr>
        <p:spPr>
          <a:xfrm>
            <a:off x="2848431" y="3560557"/>
            <a:ext cx="20525375" cy="25431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444500" indent="-444500" algn="just">
              <a:buSzPct val="145000"/>
              <a:buChar char="•"/>
              <a:defRPr b="0" sz="4600">
                <a:latin typeface="Avenir Next"/>
                <a:ea typeface="Avenir Next"/>
                <a:cs typeface="Avenir Next"/>
                <a:sym typeface="Avenir Next"/>
              </a:defRPr>
            </a:lvl1pPr>
          </a:lstStyle>
          <a:p>
            <a:pPr/>
            <a:r>
              <a:t>Várias aplicações foram desenvolvidas para computadores, para web e para dispositivos antigos, sendo que não foram portados para dispositivos móveis atuais (Ramsberger; Messamer - 2014) .</a:t>
            </a:r>
          </a:p>
        </p:txBody>
      </p:sp>
      <p:sp>
        <p:nvSpPr>
          <p:cNvPr id="147" name="Muitas aplicações utilizadas no tratamento não são puramente criadas visando o público que incorpora pacientes com sequela de AVC, onde o fonoaudiólogo tem que adaptar o uso de tais aplicativos ao tratamento (Ramsberger; Messamer - 2014)."/>
          <p:cNvSpPr txBox="1"/>
          <p:nvPr/>
        </p:nvSpPr>
        <p:spPr>
          <a:xfrm>
            <a:off x="2848431" y="6483611"/>
            <a:ext cx="20525375" cy="3343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444500" indent="-444500" algn="just">
              <a:buSzPct val="145000"/>
              <a:buChar char="•"/>
              <a:defRPr b="0" sz="4600">
                <a:latin typeface="Avenir Next"/>
                <a:ea typeface="Avenir Next"/>
                <a:cs typeface="Avenir Next"/>
                <a:sym typeface="Avenir Next"/>
              </a:defRPr>
            </a:lvl1pPr>
          </a:lstStyle>
          <a:p>
            <a:pPr/>
            <a:r>
              <a:t>Muitas aplicações utilizadas no tratamento não são puramente criadas visando o público que incorpora pacientes com sequela de AVC, onde o fonoaudiólogo tem que adaptar o uso de tais aplicativos ao tratamento (Ramsberger; Messamer - 2014). </a:t>
            </a:r>
          </a:p>
        </p:txBody>
      </p:sp>
      <p:sp>
        <p:nvSpPr>
          <p:cNvPr id="148" name="Aplicações atuais, utilizadas em dispositivos móveis Android ou iOS nem sempre apresentam uma boa usabilidade (Ramsberger; Messamer - 2014)."/>
          <p:cNvSpPr txBox="1"/>
          <p:nvPr/>
        </p:nvSpPr>
        <p:spPr>
          <a:xfrm>
            <a:off x="2848431" y="10606815"/>
            <a:ext cx="20525375" cy="17430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444500" indent="-444500" algn="just">
              <a:buSzPct val="145000"/>
              <a:buChar char="•"/>
              <a:defRPr b="0" sz="4600">
                <a:latin typeface="Avenir Next"/>
                <a:ea typeface="Avenir Next"/>
                <a:cs typeface="Avenir Next"/>
                <a:sym typeface="Avenir Next"/>
              </a:defRPr>
            </a:lvl1pPr>
          </a:lstStyle>
          <a:p>
            <a:pPr/>
            <a:r>
              <a:t>Aplicações atuais, utilizadas em dispositivos móveis Android ou iOS nem sempre apresentam uma boa usabilidade (Ramsberger; Messamer - 2014).</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0" name="Imagem" descr="Imagem"/>
          <p:cNvPicPr>
            <a:picLocks noChangeAspect="1"/>
          </p:cNvPicPr>
          <p:nvPr/>
        </p:nvPicPr>
        <p:blipFill>
          <a:blip r:embed="rId2">
            <a:extLst/>
          </a:blip>
          <a:stretch>
            <a:fillRect/>
          </a:stretch>
        </p:blipFill>
        <p:spPr>
          <a:xfrm>
            <a:off x="4990972" y="3652497"/>
            <a:ext cx="14402056" cy="6411006"/>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1" baseline="0" cap="none" i="0" spc="0" strike="noStrike" sz="32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